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34.xml.rels" ContentType="application/vnd.openxmlformats-package.relationships+xml"/>
  <Override PartName="/ppt/slides/_rels/slide33.xml.rels" ContentType="application/vnd.openxmlformats-package.relationships+xml"/>
  <Override PartName="/ppt/slides/_rels/slide32.xml.rels" ContentType="application/vnd.openxmlformats-package.relationships+xml"/>
  <Override PartName="/ppt/slides/_rels/slide31.xml.rels" ContentType="application/vnd.openxmlformats-package.relationships+xml"/>
  <Override PartName="/ppt/slides/_rels/slide30.xml.rels" ContentType="application/vnd.openxmlformats-package.relationships+xml"/>
  <Override PartName="/ppt/slides/_rels/slide28.xml.rels" ContentType="application/vnd.openxmlformats-package.relationships+xml"/>
  <Override PartName="/ppt/slides/_rels/slide7.xml.rels" ContentType="application/vnd.openxmlformats-package.relationships+xml"/>
  <Override PartName="/ppt/slides/_rels/slide24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5.xml.rels" ContentType="application/vnd.openxmlformats-package.relationships+xml"/>
  <Override PartName="/ppt/slides/_rels/slide22.xml.rels" ContentType="application/vnd.openxmlformats-package.relationships+xml"/>
  <Override PartName="/ppt/slides/_rels/slide17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29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36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35.xml.rels" ContentType="application/vnd.openxmlformats-package.relationships+xml"/>
  <Override PartName="/ppt/slides/_rels/slide10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2.xml.rels" ContentType="application/vnd.openxmlformats-package.relationships+xml"/>
  <Override PartName="/ppt/slides/_rels/slide27.xml.rels" ContentType="application/vnd.openxmlformats-package.relationships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8.xml" ContentType="application/vnd.openxmlformats-officedocument.presentationml.slide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media/image13.png" ContentType="image/png"/>
  <Override PartName="/ppt/media/image12.jpeg" ContentType="image/jpeg"/>
  <Override PartName="/ppt/media/image11.jpeg" ContentType="image/jpeg"/>
  <Override PartName="/ppt/media/image10.jpeg" ContentType="image/jpeg"/>
  <Override PartName="/ppt/media/image9.jpeg" ContentType="image/jpeg"/>
  <Override PartName="/ppt/media/image8.jpeg" ContentType="image/jpeg"/>
  <Override PartName="/ppt/media/image7.jpeg" ContentType="image/jpeg"/>
  <Override PartName="/ppt/media/image6.jpeg" ContentType="image/jpeg"/>
  <Override PartName="/ppt/media/image4.png" ContentType="image/png"/>
  <Override PartName="/ppt/media/image5.jpeg" ContentType="image/jpeg"/>
  <Override PartName="/ppt/media/image3.png" ContentType="image/png"/>
  <Override PartName="/ppt/media/image2.jpeg" ContentType="image/jpeg"/>
  <Override PartName="/ppt/media/image1.jpeg" ContentType="image/jpeg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</p:sldIdLst>
  <p:sldSz cx="9144000" cy="6858000"/>
  <p:notesSz cx="6797675" cy="9926637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68360" y="0"/>
            <a:ext cx="8229240" cy="907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68360" y="0"/>
            <a:ext cx="8229240" cy="907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68360" y="0"/>
            <a:ext cx="8229240" cy="907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8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735560" y="1599840"/>
            <a:ext cx="5672160" cy="4525560"/>
          </a:xfrm>
          <a:prstGeom prst="rect">
            <a:avLst/>
          </a:prstGeom>
          <a:ln>
            <a:noFill/>
          </a:ln>
        </p:spPr>
      </p:pic>
      <p:pic>
        <p:nvPicPr>
          <p:cNvPr id="39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1735560" y="1599840"/>
            <a:ext cx="567216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68360" y="0"/>
            <a:ext cx="8229240" cy="907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68360" y="0"/>
            <a:ext cx="8229240" cy="907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68360" y="0"/>
            <a:ext cx="8229240" cy="907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68360" y="0"/>
            <a:ext cx="8229240" cy="907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68360" y="0"/>
            <a:ext cx="8229240" cy="4208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68360" y="0"/>
            <a:ext cx="8229240" cy="907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68360" y="0"/>
            <a:ext cx="8229240" cy="907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68360" y="0"/>
            <a:ext cx="8229240" cy="907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7 Resim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 w="936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468360" y="0"/>
            <a:ext cx="8229240" cy="9075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tr-TR" sz="4400">
                <a:solidFill>
                  <a:srgbClr val="ffffff"/>
                </a:solidFill>
                <a:latin typeface="Calibri"/>
              </a:rPr>
              <a:t>Ana başlık metnini düzenlemek için tıklayınAsıl başlık stili için tıklatın</a:t>
            </a:r>
            <a:endParaRPr/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tr-TR" sz="3200">
                <a:solidFill>
                  <a:srgbClr val="000000"/>
                </a:solidFill>
                <a:latin typeface="Calibri"/>
              </a:rPr>
              <a:t>Anahat metninin biçimini düzenlemek için tıklayın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tr-TR" sz="3200">
                <a:solidFill>
                  <a:srgbClr val="000000"/>
                </a:solidFill>
                <a:latin typeface="Calibri"/>
              </a:rPr>
              <a:t>İkinci Anahat Düzeyi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tr-TR" sz="3200">
                <a:solidFill>
                  <a:srgbClr val="000000"/>
                </a:solidFill>
                <a:latin typeface="Calibri"/>
              </a:rPr>
              <a:t>Üçüncü Anahat Düzeyi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tr-TR" sz="3200">
                <a:solidFill>
                  <a:srgbClr val="000000"/>
                </a:solidFill>
                <a:latin typeface="Calibri"/>
              </a:rPr>
              <a:t>Dördüncü Anahat Düzeyi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tr-TR" sz="3200">
                <a:solidFill>
                  <a:srgbClr val="000000"/>
                </a:solidFill>
                <a:latin typeface="Calibri"/>
              </a:rPr>
              <a:t>Beşinci Anahat Düzeyi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tr-TR" sz="3200">
                <a:solidFill>
                  <a:srgbClr val="000000"/>
                </a:solidFill>
                <a:latin typeface="Calibri"/>
              </a:rPr>
              <a:t>Altıncı Anahat Düzeyi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tr-TR" sz="3200">
                <a:solidFill>
                  <a:srgbClr val="000000"/>
                </a:solidFill>
                <a:latin typeface="Calibri"/>
              </a:rPr>
              <a:t>Yedinci Anahat DüzeyiAsıl metin stillerini düzenlemek için tıklatın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tr-TR" sz="2800">
                <a:solidFill>
                  <a:srgbClr val="000000"/>
                </a:solidFill>
                <a:latin typeface="Calibri"/>
              </a:rPr>
              <a:t>İkinci düzey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tr-TR" sz="2400">
                <a:solidFill>
                  <a:srgbClr val="000000"/>
                </a:solidFill>
                <a:latin typeface="Calibri"/>
              </a:rPr>
              <a:t>Üçüncü düzey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tr-TR" sz="2000">
                <a:solidFill>
                  <a:srgbClr val="000000"/>
                </a:solidFill>
                <a:latin typeface="Calibri"/>
              </a:rPr>
              <a:t>Dördüncü düzey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tr-TR" sz="2000">
                <a:solidFill>
                  <a:srgbClr val="000000"/>
                </a:solidFill>
                <a:latin typeface="Calibri"/>
              </a:rPr>
              <a:t>Beşinci düzey</a:t>
            </a:r>
            <a:endParaRPr/>
          </a:p>
        </p:txBody>
      </p:sp>
      <p:sp>
        <p:nvSpPr>
          <p:cNvPr id="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tr-TR" sz="1200">
                <a:solidFill>
                  <a:srgbClr val="8b8b8b"/>
                </a:solidFill>
                <a:latin typeface="Calibri"/>
              </a:rPr>
              <a:t>21.04.16</a:t>
            </a:r>
            <a:endParaRPr/>
          </a:p>
        </p:txBody>
      </p:sp>
      <p:sp>
        <p:nvSpPr>
          <p:cNvPr id="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tr-TR" sz="1200">
                <a:solidFill>
                  <a:srgbClr val="898989"/>
                </a:solidFill>
                <a:latin typeface="Calibri"/>
              </a:rPr>
              <a:t>Ercan DEMİRCİ-Bakanlık Müşaviri</a:t>
            </a:r>
            <a:endParaRPr/>
          </a:p>
        </p:txBody>
      </p:sp>
      <p:sp>
        <p:nvSpPr>
          <p:cNvPr id="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AD016FAF-AC96-441B-8E30-42F6919384CA}" type="slidenum">
              <a:rPr lang="tr-TR" sz="1200">
                <a:solidFill>
                  <a:srgbClr val="898989"/>
                </a:solidFill>
                <a:latin typeface="Calibri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Shape 1"/>
          <p:cNvSpPr txBox="1"/>
          <p:nvPr/>
        </p:nvSpPr>
        <p:spPr>
          <a:xfrm>
            <a:off x="611640" y="1268640"/>
            <a:ext cx="8229240" cy="51451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1" lang="tr-TR" sz="3200">
                <a:solidFill>
                  <a:srgbClr val="000000"/>
                </a:solidFill>
                <a:latin typeface="Calibri"/>
              </a:rPr>
              <a:t>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41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D8D62792-B4EF-4BA5-B91F-0664DDD1C4E9}" type="slidenum">
              <a:rPr lang="tr-TR" sz="1200">
                <a:solidFill>
                  <a:srgbClr val="898989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42" name="CustomShape 3"/>
          <p:cNvSpPr/>
          <p:nvPr/>
        </p:nvSpPr>
        <p:spPr>
          <a:xfrm>
            <a:off x="1043640" y="135000"/>
            <a:ext cx="165600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tr-TR" sz="900">
                <a:solidFill>
                  <a:srgbClr val="ffffff"/>
                </a:solidFill>
                <a:latin typeface="Times New Roman"/>
                <a:ea typeface="Kozuka Gothic Pr6N R"/>
              </a:rPr>
              <a:t>Ölçme, Değerlendirme ve Sınav Şube Müdürlüğü</a:t>
            </a:r>
            <a:endParaRPr/>
          </a:p>
        </p:txBody>
      </p:sp>
      <p:sp>
        <p:nvSpPr>
          <p:cNvPr id="43" name="CustomShape 4"/>
          <p:cNvSpPr/>
          <p:nvPr/>
        </p:nvSpPr>
        <p:spPr>
          <a:xfrm>
            <a:off x="874080" y="1621800"/>
            <a:ext cx="7416360" cy="3016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tr-TR" sz="3600">
                <a:solidFill>
                  <a:srgbClr val="000000"/>
                </a:solidFill>
                <a:latin typeface="Times New Roman"/>
                <a:ea typeface="Kozuka Gothic Pr6N R"/>
              </a:rPr>
              <a:t>Ölçme, Değerlendirme ve Sınav Şube Müdürlüğü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tr-TR" sz="3600">
                <a:solidFill>
                  <a:srgbClr val="000000"/>
                </a:solidFill>
                <a:latin typeface="Times New Roman"/>
                <a:ea typeface="ＭＳ Ｐゴシック"/>
              </a:rPr>
              <a:t>
</a:t>
            </a:r>
            <a:r>
              <a:rPr b="1" lang="tr-TR" sz="2800">
                <a:solidFill>
                  <a:srgbClr val="000000"/>
                </a:solidFill>
                <a:latin typeface="Times New Roman"/>
                <a:ea typeface="ＭＳ Ｐゴシック"/>
              </a:rPr>
              <a:t>
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tr-TR" sz="2800">
                <a:solidFill>
                  <a:srgbClr val="000000"/>
                </a:solidFill>
                <a:latin typeface="Times New Roman"/>
                <a:ea typeface="ＭＳ Ｐゴシック"/>
              </a:rPr>
              <a:t>ORTAK SINAVLAR</a:t>
            </a:r>
            <a:endParaRPr/>
          </a:p>
        </p:txBody>
      </p:sp>
    </p:spTree>
  </p:cSld>
  <p:transition spd="slow">
    <p:blinds dir="vert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Shape 1"/>
          <p:cNvSpPr txBox="1"/>
          <p:nvPr/>
        </p:nvSpPr>
        <p:spPr>
          <a:xfrm>
            <a:off x="362880" y="1149840"/>
            <a:ext cx="8229240" cy="3358800"/>
          </a:xfrm>
          <a:prstGeom prst="rect">
            <a:avLst/>
          </a:prstGeom>
        </p:spPr>
        <p:txBody>
          <a:bodyPr/>
          <a:p>
            <a:pPr algn="just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72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E93BE80E-092D-48CD-AC35-D68DBF33457C}" type="slidenum">
              <a:rPr lang="tr-TR" sz="1200">
                <a:solidFill>
                  <a:srgbClr val="898989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73" name="CustomShape 3"/>
          <p:cNvSpPr/>
          <p:nvPr/>
        </p:nvSpPr>
        <p:spPr>
          <a:xfrm>
            <a:off x="611640" y="2385360"/>
            <a:ext cx="7416360" cy="210276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1" lang="tr-TR" sz="4400">
                <a:solidFill>
                  <a:srgbClr val="000000"/>
                </a:solidFill>
                <a:latin typeface="Times New Roman"/>
                <a:ea typeface="ＭＳ Ｐゴシック"/>
              </a:rPr>
              <a:t>BİNA SINAV KOMİSYONUNCA YAPILAN HATALAR</a:t>
            </a:r>
            <a:endParaRPr/>
          </a:p>
        </p:txBody>
      </p:sp>
      <p:sp>
        <p:nvSpPr>
          <p:cNvPr id="74" name="CustomShape 4"/>
          <p:cNvSpPr/>
          <p:nvPr/>
        </p:nvSpPr>
        <p:spPr>
          <a:xfrm>
            <a:off x="1043640" y="135000"/>
            <a:ext cx="165600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tr-TR" sz="900">
                <a:solidFill>
                  <a:srgbClr val="ffffff"/>
                </a:solidFill>
                <a:latin typeface="Times New Roman"/>
                <a:ea typeface="Kozuka Gothic Pr6N R"/>
              </a:rPr>
              <a:t>Ölçme, Değerlendirme ve Sınav Şube Müdürlüğü</a:t>
            </a:r>
            <a:endParaRPr/>
          </a:p>
        </p:txBody>
      </p:sp>
    </p:spTree>
  </p:cSld>
  <p:transition spd="slow">
    <p:blinds dir="vert"/>
  </p:transition>
  <p:timing>
    <p:tnLst>
      <p:par>
        <p:cTn id="28" dur="indefinite" restart="never" nodeType="tmRoot">
          <p:childTnLst>
            <p:seq>
              <p:cTn id="2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Shape 1"/>
          <p:cNvSpPr txBox="1"/>
          <p:nvPr/>
        </p:nvSpPr>
        <p:spPr>
          <a:xfrm>
            <a:off x="362880" y="1149840"/>
            <a:ext cx="8229240" cy="3358800"/>
          </a:xfrm>
          <a:prstGeom prst="rect">
            <a:avLst/>
          </a:prstGeom>
        </p:spPr>
        <p:txBody>
          <a:bodyPr/>
          <a:p>
            <a:pPr algn="just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76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03F87DAD-F8A2-4DE4-BA86-7A66E012FF43}" type="slidenum">
              <a:rPr lang="tr-TR" sz="1200">
                <a:solidFill>
                  <a:srgbClr val="898989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77" name="CustomShape 3"/>
          <p:cNvSpPr/>
          <p:nvPr/>
        </p:nvSpPr>
        <p:spPr>
          <a:xfrm>
            <a:off x="2196720" y="191520"/>
            <a:ext cx="6912360" cy="47736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1" lang="tr-TR" sz="2000">
                <a:solidFill>
                  <a:srgbClr val="ffffff"/>
                </a:solidFill>
                <a:latin typeface="Times New Roman"/>
              </a:rPr>
              <a:t>   </a:t>
            </a:r>
            <a:r>
              <a:rPr b="1" lang="tr-TR" sz="2000">
                <a:solidFill>
                  <a:srgbClr val="ffffff"/>
                </a:solidFill>
                <a:latin typeface="Times New Roman"/>
              </a:rPr>
              <a:t>BİNA SINAV KOMİSYONUNCA YAPILAN HATALAR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78" name="CustomShape 4"/>
          <p:cNvSpPr/>
          <p:nvPr/>
        </p:nvSpPr>
        <p:spPr>
          <a:xfrm>
            <a:off x="372600" y="2193120"/>
            <a:ext cx="8323560" cy="301644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tr-TR" sz="3200">
                <a:solidFill>
                  <a:srgbClr val="000000"/>
                </a:solidFill>
                <a:latin typeface="Times New Roman"/>
                <a:ea typeface="ＭＳ Ｐゴシック"/>
              </a:rPr>
              <a:t>ORTAK SINAVLARDA DERSE AİT OKUL POŞETLERİNİN  ZAMANINDAN ÖNCE AÇILMASI İLE İLGİLİ YAŞANAN AKSAKLIKLAR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79" name="CustomShape 5"/>
          <p:cNvSpPr/>
          <p:nvPr/>
        </p:nvSpPr>
        <p:spPr>
          <a:xfrm>
            <a:off x="1043640" y="135000"/>
            <a:ext cx="165600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tr-TR" sz="900">
                <a:solidFill>
                  <a:srgbClr val="ffffff"/>
                </a:solidFill>
                <a:latin typeface="Times New Roman"/>
                <a:ea typeface="Kozuka Gothic Pr6N R"/>
              </a:rPr>
              <a:t>Ölçme, Değerlendirme ve Sınav Şube Müdürlüğü</a:t>
            </a:r>
            <a:endParaRPr/>
          </a:p>
        </p:txBody>
      </p:sp>
    </p:spTree>
  </p:cSld>
  <p:transition spd="slow">
    <p:blinds dir="vert"/>
  </p:transition>
  <p:timing>
    <p:tnLst>
      <p:par>
        <p:cTn id="30" dur="indefinite" restart="never" nodeType="tmRoot">
          <p:childTnLst>
            <p:seq>
              <p:cTn id="31" dur="indefinite" nodeType="mainSeq">
                <p:childTnLst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withEffect" fill="hold" presetClass="emph" presetID="32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AF3DB8A1-7523-4F3E-924E-DC1292A47128}" type="slidenum">
              <a:rPr lang="tr-TR" sz="1200">
                <a:solidFill>
                  <a:srgbClr val="898989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81" name="CustomShape 2"/>
          <p:cNvSpPr/>
          <p:nvPr/>
        </p:nvSpPr>
        <p:spPr>
          <a:xfrm>
            <a:off x="323640" y="980640"/>
            <a:ext cx="8496720" cy="527076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tr-TR" sz="3200">
                <a:solidFill>
                  <a:srgbClr val="000000"/>
                </a:solidFill>
                <a:latin typeface="Times New Roman"/>
                <a:ea typeface="ＭＳ Ｐゴシック"/>
              </a:rPr>
              <a:t>Ortak sınavlarda 3 derse ait sınav evrakları ayrı ayrı okul poşetlerinde, aynı sınav evrakı güvenlik kutusunda bulunmaktadır.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tr-TR" sz="3200">
                <a:solidFill>
                  <a:srgbClr val="000000"/>
                </a:solidFill>
                <a:latin typeface="Times New Roman"/>
                <a:ea typeface="ＭＳ Ｐゴシック"/>
              </a:rPr>
              <a:t>Sınav evrakı güvenlik kutusu açıldığında okul poşetleri üzerinde bulunan etiketlerin kontrol edilmediği,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tr-TR" sz="3200">
                <a:solidFill>
                  <a:srgbClr val="000000"/>
                </a:solidFill>
                <a:latin typeface="Times New Roman"/>
                <a:ea typeface="ＭＳ Ｐゴシック"/>
              </a:rPr>
              <a:t>Derse ait sınav evrakı güvenlik poşetleri üzerinde bulunan etiketlerin kontrol edilmeden salon görevlilerine teslim edildiği tespit edilmiştir.</a:t>
            </a:r>
            <a:endParaRPr/>
          </a:p>
        </p:txBody>
      </p:sp>
      <p:sp>
        <p:nvSpPr>
          <p:cNvPr id="82" name="CustomShape 3"/>
          <p:cNvSpPr/>
          <p:nvPr/>
        </p:nvSpPr>
        <p:spPr>
          <a:xfrm>
            <a:off x="1043640" y="135000"/>
            <a:ext cx="165600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tr-TR" sz="900">
                <a:solidFill>
                  <a:srgbClr val="ffffff"/>
                </a:solidFill>
                <a:latin typeface="Times New Roman"/>
                <a:ea typeface="Kozuka Gothic Pr6N R"/>
              </a:rPr>
              <a:t>Ölçme, Değerlendirme ve Sınav Şube Müdürlüğü</a:t>
            </a:r>
            <a:endParaRPr/>
          </a:p>
        </p:txBody>
      </p:sp>
    </p:spTree>
  </p:cSld>
  <p:transition spd="slow">
    <p:blinds dir="vert"/>
  </p:transition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362880" y="1149840"/>
            <a:ext cx="8229240" cy="3358800"/>
          </a:xfrm>
          <a:prstGeom prst="rect">
            <a:avLst/>
          </a:prstGeom>
        </p:spPr>
        <p:txBody>
          <a:bodyPr/>
          <a:p>
            <a:pPr algn="just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84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B946F96C-7F07-4F67-A124-A5B0E8A63440}" type="slidenum">
              <a:rPr lang="tr-TR" sz="1200">
                <a:solidFill>
                  <a:srgbClr val="898989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85" name="CustomShape 3"/>
          <p:cNvSpPr/>
          <p:nvPr/>
        </p:nvSpPr>
        <p:spPr>
          <a:xfrm>
            <a:off x="2196720" y="191520"/>
            <a:ext cx="6912360" cy="47736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1" lang="tr-TR" sz="2000">
                <a:solidFill>
                  <a:srgbClr val="ffffff"/>
                </a:solidFill>
                <a:latin typeface="Times New Roman"/>
              </a:rPr>
              <a:t>    </a:t>
            </a:r>
            <a:r>
              <a:rPr b="1" lang="tr-TR" sz="2000">
                <a:solidFill>
                  <a:srgbClr val="ffffff"/>
                </a:solidFill>
                <a:latin typeface="Times New Roman"/>
              </a:rPr>
              <a:t>BİNA SINAV KOMİSYONUNCA YAPILAN HATALAR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86" name="CustomShape 4"/>
          <p:cNvSpPr/>
          <p:nvPr/>
        </p:nvSpPr>
        <p:spPr>
          <a:xfrm>
            <a:off x="362880" y="2662920"/>
            <a:ext cx="8601120" cy="204156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1" lang="tr-TR" sz="3200">
                <a:solidFill>
                  <a:srgbClr val="000000"/>
                </a:solidFill>
                <a:latin typeface="Times New Roman"/>
                <a:ea typeface="ＭＳ Ｐゴシック"/>
              </a:rPr>
              <a:t>BİNA SINAV KOMİSYONU POŞET TESLİM TUTANAK FORMUNUN OKUL POŞETİNE KONULMAMASI İLE İLGİLİ YAŞANAN AKSAKLIKLAR</a:t>
            </a:r>
            <a:endParaRPr/>
          </a:p>
        </p:txBody>
      </p:sp>
      <p:sp>
        <p:nvSpPr>
          <p:cNvPr id="87" name="CustomShape 5"/>
          <p:cNvSpPr/>
          <p:nvPr/>
        </p:nvSpPr>
        <p:spPr>
          <a:xfrm>
            <a:off x="1043640" y="135000"/>
            <a:ext cx="165600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tr-TR" sz="900">
                <a:solidFill>
                  <a:srgbClr val="ffffff"/>
                </a:solidFill>
                <a:latin typeface="Times New Roman"/>
                <a:ea typeface="Kozuka Gothic Pr6N R"/>
              </a:rPr>
              <a:t>Ölçme, Değerlendirme ve Sınav Şube Müdürlüğü</a:t>
            </a:r>
            <a:endParaRPr/>
          </a:p>
        </p:txBody>
      </p:sp>
    </p:spTree>
  </p:cSld>
  <p:transition spd="slow">
    <p:blinds dir="vert"/>
  </p:transition>
  <p:timing>
    <p:tnLst>
      <p:par>
        <p:cTn id="37" dur="indefinite" restart="never" nodeType="tmRoot">
          <p:childTnLst>
            <p:seq>
              <p:cTn id="38" dur="indefinite" nodeType="mainSeq">
                <p:childTnLst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withEffect" fill="hold" presetClass="emph" presetID="32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9CE563CB-5FAE-41F0-8228-6D3145204E40}" type="slidenum">
              <a:rPr lang="tr-TR" sz="1200">
                <a:solidFill>
                  <a:srgbClr val="898989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89" name="CustomShape 2"/>
          <p:cNvSpPr/>
          <p:nvPr/>
        </p:nvSpPr>
        <p:spPr>
          <a:xfrm>
            <a:off x="251640" y="1148400"/>
            <a:ext cx="8572680" cy="496620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tr-TR" sz="3200">
                <a:solidFill>
                  <a:srgbClr val="000000"/>
                </a:solidFill>
                <a:latin typeface="Times New Roman"/>
                <a:ea typeface="ＭＳ Ｐゴシック"/>
              </a:rPr>
              <a:t>Derse ait bina sınav komisyonu poşet teslim tutanak formunun o derse ait okul poşetine konulmayıp, sınav evrakı güvenlik kutusuna konulduğu,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tr-TR" sz="3200">
                <a:solidFill>
                  <a:srgbClr val="000000"/>
                </a:solidFill>
                <a:latin typeface="Times New Roman"/>
                <a:ea typeface="ＭＳ Ｐゴシック"/>
              </a:rPr>
              <a:t>Bir oturumdaki tüm derslerin aynı bina poşet teslim tutanak formuna yazıldığı ve sınav evrakı güvenlik kutusuna konulduğu,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tr-TR" sz="3200">
                <a:solidFill>
                  <a:srgbClr val="000000"/>
                </a:solidFill>
                <a:latin typeface="Times New Roman"/>
                <a:ea typeface="ＭＳ Ｐゴシック"/>
              </a:rPr>
              <a:t>Poşet teslim tutanak formunun fotokopisinin okul poşetine konulduğu, aslının merkeze gönderilmediği tespit edilmiştir.</a:t>
            </a:r>
            <a:endParaRPr/>
          </a:p>
        </p:txBody>
      </p:sp>
      <p:sp>
        <p:nvSpPr>
          <p:cNvPr id="90" name="CustomShape 3"/>
          <p:cNvSpPr/>
          <p:nvPr/>
        </p:nvSpPr>
        <p:spPr>
          <a:xfrm>
            <a:off x="1043640" y="135000"/>
            <a:ext cx="165600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tr-TR" sz="900">
                <a:solidFill>
                  <a:srgbClr val="ffffff"/>
                </a:solidFill>
                <a:latin typeface="Times New Roman"/>
                <a:ea typeface="Kozuka Gothic Pr6N R"/>
              </a:rPr>
              <a:t>Ölçme, Değerlendirme ve Sınav Şube Müdürlüğü</a:t>
            </a:r>
            <a:endParaRPr/>
          </a:p>
        </p:txBody>
      </p:sp>
    </p:spTree>
  </p:cSld>
  <p:transition spd="slow">
    <p:blinds dir="vert"/>
  </p:transition>
  <p:timing>
    <p:tnLst>
      <p:par>
        <p:cTn id="42" dur="indefinite" restart="never" nodeType="tmRoot">
          <p:childTnLst>
            <p:seq>
              <p:cTn id="4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4CB660C9-19C4-49BE-9D97-5D3B8BE03AEA}" type="slidenum">
              <a:rPr lang="tr-TR" sz="1200">
                <a:solidFill>
                  <a:srgbClr val="898989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92" name="CustomShape 2"/>
          <p:cNvSpPr/>
          <p:nvPr/>
        </p:nvSpPr>
        <p:spPr>
          <a:xfrm>
            <a:off x="2196720" y="191520"/>
            <a:ext cx="6912360" cy="47736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1" lang="tr-TR" sz="2000">
                <a:solidFill>
                  <a:srgbClr val="ffffff"/>
                </a:solidFill>
                <a:latin typeface="Times New Roman"/>
              </a:rPr>
              <a:t>    </a:t>
            </a:r>
            <a:r>
              <a:rPr b="1" lang="tr-TR" sz="2000">
                <a:solidFill>
                  <a:srgbClr val="ffffff"/>
                </a:solidFill>
                <a:latin typeface="Times New Roman"/>
              </a:rPr>
              <a:t>BİNA SINAV KOMİSYONU POŞET TESLİM TUTANAK FORMU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id="93" name="Resim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51560" y="995760"/>
            <a:ext cx="8929800" cy="5360400"/>
          </a:xfrm>
          <a:prstGeom prst="rect">
            <a:avLst/>
          </a:prstGeom>
          <a:ln>
            <a:noFill/>
          </a:ln>
        </p:spPr>
      </p:pic>
      <p:sp>
        <p:nvSpPr>
          <p:cNvPr id="94" name="CustomShape 3"/>
          <p:cNvSpPr/>
          <p:nvPr/>
        </p:nvSpPr>
        <p:spPr>
          <a:xfrm>
            <a:off x="1043640" y="135000"/>
            <a:ext cx="165600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tr-TR" sz="900">
                <a:solidFill>
                  <a:srgbClr val="ffffff"/>
                </a:solidFill>
                <a:latin typeface="Times New Roman"/>
                <a:ea typeface="Kozuka Gothic Pr6N R"/>
              </a:rPr>
              <a:t>Ölçme, Değerlendirme ve Sınav Şube Müdürlüğü</a:t>
            </a:r>
            <a:endParaRPr/>
          </a:p>
        </p:txBody>
      </p:sp>
    </p:spTree>
  </p:cSld>
  <p:transition spd="slow">
    <p:blinds dir="vert"/>
  </p:transition>
  <p:timing>
    <p:tnLst>
      <p:par>
        <p:cTn id="44" dur="indefinite" restart="never" nodeType="tmRoot">
          <p:childTnLst>
            <p:seq>
              <p:cTn id="45" dur="indefinite" nodeType="mainSeq">
                <p:childTnLst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nodeType="withEffect" fill="hold" presetClass="emph" presetID="32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457200" y="1966320"/>
            <a:ext cx="8229240" cy="40687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tr-TR" sz="3200">
                <a:solidFill>
                  <a:srgbClr val="000000"/>
                </a:solidFill>
                <a:latin typeface="Times New Roman"/>
                <a:ea typeface="ＭＳ Ｐゴシック"/>
              </a:rPr>
              <a:t>DÖNÜŞ SINAV EVRAKI GÜVENLİK KUTULARININ KİLİTLENMESİ SIRASINDA GÜVENLİK KİLİDİNİN YANLIŞ TAKILMASI, KIRILMASI GİBİ DURUMLARDA YAPILAN İŞ VE İŞLEMLERİN EKSİK OLMASI</a:t>
            </a:r>
            <a:endParaRPr/>
          </a:p>
        </p:txBody>
      </p:sp>
      <p:sp>
        <p:nvSpPr>
          <p:cNvPr id="96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026EC1AD-1999-485D-8D0C-6820BEFCADA4}" type="slidenum">
              <a:rPr lang="tr-TR" sz="1200">
                <a:solidFill>
                  <a:srgbClr val="898989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97" name="CustomShape 3"/>
          <p:cNvSpPr/>
          <p:nvPr/>
        </p:nvSpPr>
        <p:spPr>
          <a:xfrm>
            <a:off x="2196720" y="191520"/>
            <a:ext cx="6912360" cy="47736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1" lang="tr-TR" sz="2000">
                <a:solidFill>
                  <a:srgbClr val="ffffff"/>
                </a:solidFill>
                <a:latin typeface="Times New Roman"/>
              </a:rPr>
              <a:t>    </a:t>
            </a:r>
            <a:r>
              <a:rPr b="1" lang="tr-TR" sz="2000">
                <a:solidFill>
                  <a:srgbClr val="ffffff"/>
                </a:solidFill>
                <a:latin typeface="Times New Roman"/>
              </a:rPr>
              <a:t>BİNA SINAV KOMİSYONUNCA YAPILAN HATALAR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98" name="CustomShape 4"/>
          <p:cNvSpPr/>
          <p:nvPr/>
        </p:nvSpPr>
        <p:spPr>
          <a:xfrm>
            <a:off x="1043640" y="135000"/>
            <a:ext cx="165600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tr-TR" sz="900">
                <a:solidFill>
                  <a:srgbClr val="ffffff"/>
                </a:solidFill>
                <a:latin typeface="Times New Roman"/>
                <a:ea typeface="Kozuka Gothic Pr6N R"/>
              </a:rPr>
              <a:t>Ölçme, Değerlendirme ve Sınav Şube Müdürlüğü</a:t>
            </a:r>
            <a:endParaRPr/>
          </a:p>
        </p:txBody>
      </p:sp>
    </p:spTree>
  </p:cSld>
  <p:transition spd="slow">
    <p:blinds dir="vert"/>
  </p:transition>
  <p:timing>
    <p:tnLst>
      <p:par>
        <p:cTn id="49" dur="indefinite" restart="never" nodeType="tmRoot">
          <p:childTnLst>
            <p:seq>
              <p:cTn id="50" dur="indefinite" nodeType="mainSeq">
                <p:childTnLst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withEffect" fill="hold" presetClass="emph" presetID="32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34F2AF7C-9279-4D96-9F5D-D98491A5DF89}" type="slidenum">
              <a:rPr lang="tr-TR" sz="1200">
                <a:solidFill>
                  <a:srgbClr val="898989"/>
                </a:solidFill>
                <a:latin typeface="Calibri"/>
              </a:rPr>
              <a:t>&lt;number&gt;</a:t>
            </a:fld>
            <a:endParaRPr/>
          </a:p>
        </p:txBody>
      </p:sp>
      <p:pic>
        <p:nvPicPr>
          <p:cNvPr id="100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05720" y="1309680"/>
            <a:ext cx="8280720" cy="5229000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101" name="CustomShape 2"/>
          <p:cNvSpPr/>
          <p:nvPr/>
        </p:nvSpPr>
        <p:spPr>
          <a:xfrm>
            <a:off x="2711880" y="236520"/>
            <a:ext cx="5761440" cy="47736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1" lang="tr-TR" sz="2000">
                <a:solidFill>
                  <a:srgbClr val="ffffff"/>
                </a:solidFill>
                <a:latin typeface="Times New Roman"/>
              </a:rPr>
              <a:t>    </a:t>
            </a:r>
            <a:r>
              <a:rPr b="1" lang="tr-TR" sz="2000">
                <a:solidFill>
                  <a:srgbClr val="ffffff"/>
                </a:solidFill>
                <a:latin typeface="Times New Roman"/>
              </a:rPr>
              <a:t>TEK TARAFLI KİLİT</a:t>
            </a:r>
            <a:endParaRPr/>
          </a:p>
        </p:txBody>
      </p:sp>
      <p:sp>
        <p:nvSpPr>
          <p:cNvPr id="102" name="CustomShape 3"/>
          <p:cNvSpPr/>
          <p:nvPr/>
        </p:nvSpPr>
        <p:spPr>
          <a:xfrm>
            <a:off x="1043640" y="135000"/>
            <a:ext cx="165600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tr-TR" sz="900">
                <a:solidFill>
                  <a:srgbClr val="ffffff"/>
                </a:solidFill>
                <a:latin typeface="Times New Roman"/>
                <a:ea typeface="Kozuka Gothic Pr6N R"/>
              </a:rPr>
              <a:t>Ölçme, Değerlendirme ve Sınav Şube Müdürlüğü</a:t>
            </a:r>
            <a:endParaRPr/>
          </a:p>
        </p:txBody>
      </p:sp>
    </p:spTree>
  </p:cSld>
  <p:transition spd="slow">
    <p:blinds dir="vert"/>
  </p:transition>
  <p:timing>
    <p:tnLst>
      <p:par>
        <p:cTn id="54" dur="indefinite" restart="never" nodeType="tmRoot">
          <p:childTnLst>
            <p:seq>
              <p:cTn id="55" dur="indefinite" nodeType="mainSeq">
                <p:childTnLst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nodeType="withEffect" fill="hold" presetClass="emph" presetID="6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38A4CB2D-A769-427E-AEF2-89FB71A3D00C}" type="slidenum">
              <a:rPr lang="tr-TR" sz="1200">
                <a:solidFill>
                  <a:srgbClr val="898989"/>
                </a:solidFill>
                <a:latin typeface="Calibri"/>
              </a:rPr>
              <a:t>&lt;number&gt;</a:t>
            </a:fld>
            <a:endParaRPr/>
          </a:p>
        </p:txBody>
      </p:sp>
      <p:pic>
        <p:nvPicPr>
          <p:cNvPr id="104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611640" y="1343160"/>
            <a:ext cx="7776360" cy="5012640"/>
          </a:xfrm>
          <a:prstGeom prst="rect">
            <a:avLst/>
          </a:prstGeom>
          <a:ln>
            <a:noFill/>
          </a:ln>
        </p:spPr>
      </p:pic>
      <p:sp>
        <p:nvSpPr>
          <p:cNvPr id="105" name="CustomShape 2"/>
          <p:cNvSpPr/>
          <p:nvPr/>
        </p:nvSpPr>
        <p:spPr>
          <a:xfrm>
            <a:off x="2711880" y="236520"/>
            <a:ext cx="5761440" cy="47736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1" lang="tr-TR" sz="2000">
                <a:solidFill>
                  <a:srgbClr val="ffffff"/>
                </a:solidFill>
                <a:latin typeface="Times New Roman"/>
              </a:rPr>
              <a:t>    </a:t>
            </a:r>
            <a:r>
              <a:rPr b="1" lang="tr-TR" sz="2000">
                <a:solidFill>
                  <a:srgbClr val="ffffff"/>
                </a:solidFill>
                <a:latin typeface="Times New Roman"/>
              </a:rPr>
              <a:t>FARKLI RENKTE KİLİT</a:t>
            </a:r>
            <a:endParaRPr/>
          </a:p>
        </p:txBody>
      </p:sp>
      <p:sp>
        <p:nvSpPr>
          <p:cNvPr id="106" name="CustomShape 3"/>
          <p:cNvSpPr/>
          <p:nvPr/>
        </p:nvSpPr>
        <p:spPr>
          <a:xfrm>
            <a:off x="1043640" y="135000"/>
            <a:ext cx="165600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tr-TR" sz="900">
                <a:solidFill>
                  <a:srgbClr val="ffffff"/>
                </a:solidFill>
                <a:latin typeface="Times New Roman"/>
                <a:ea typeface="Kozuka Gothic Pr6N R"/>
              </a:rPr>
              <a:t>Ölçme, Değerlendirme ve Sınav Şube Müdürlüğü</a:t>
            </a:r>
            <a:endParaRPr/>
          </a:p>
        </p:txBody>
      </p:sp>
    </p:spTree>
  </p:cSld>
  <p:transition spd="slow">
    <p:blinds dir="vert"/>
  </p:transition>
  <p:timing>
    <p:tnLst>
      <p:par>
        <p:cTn id="59" dur="indefinite" restart="never" nodeType="tmRoot">
          <p:childTnLst>
            <p:seq>
              <p:cTn id="60" dur="indefinite" nodeType="mainSeq">
                <p:childTnLst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nodeType="withEffect" fill="hold" presetClass="emph" presetID="6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60797F65-5E4B-44CF-887E-BCF5C5827C89}" type="slidenum">
              <a:rPr lang="tr-TR" sz="1200">
                <a:solidFill>
                  <a:srgbClr val="898989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108" name="CustomShape 2"/>
          <p:cNvSpPr/>
          <p:nvPr/>
        </p:nvSpPr>
        <p:spPr>
          <a:xfrm>
            <a:off x="2711880" y="236520"/>
            <a:ext cx="5761440" cy="47736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1" lang="tr-TR" sz="2000">
                <a:solidFill>
                  <a:srgbClr val="ffffff"/>
                </a:solidFill>
                <a:latin typeface="Times New Roman"/>
              </a:rPr>
              <a:t>    </a:t>
            </a:r>
            <a:r>
              <a:rPr b="1" lang="tr-TR" sz="2000">
                <a:solidFill>
                  <a:srgbClr val="ffffff"/>
                </a:solidFill>
                <a:latin typeface="Times New Roman"/>
              </a:rPr>
              <a:t>HATALI KİLİTLEME</a:t>
            </a:r>
            <a:endParaRPr/>
          </a:p>
        </p:txBody>
      </p:sp>
      <p:pic>
        <p:nvPicPr>
          <p:cNvPr id="109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07640" y="955800"/>
            <a:ext cx="8892000" cy="5400360"/>
          </a:xfrm>
          <a:prstGeom prst="rect">
            <a:avLst/>
          </a:prstGeom>
          <a:ln>
            <a:noFill/>
          </a:ln>
        </p:spPr>
      </p:pic>
      <p:sp>
        <p:nvSpPr>
          <p:cNvPr id="110" name="CustomShape 3"/>
          <p:cNvSpPr/>
          <p:nvPr/>
        </p:nvSpPr>
        <p:spPr>
          <a:xfrm>
            <a:off x="5077080" y="3630960"/>
            <a:ext cx="2952000" cy="1439640"/>
          </a:xfrm>
          <a:prstGeom prst="ellipse">
            <a:avLst/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tr-TR" sz="3200">
                <a:solidFill>
                  <a:srgbClr val="ffffff"/>
                </a:solidFill>
                <a:latin typeface="Calibri"/>
              </a:rPr>
              <a:t>HATALI  KİLİTLEME</a:t>
            </a:r>
            <a:endParaRPr/>
          </a:p>
        </p:txBody>
      </p:sp>
      <p:sp>
        <p:nvSpPr>
          <p:cNvPr id="111" name="CustomShape 4"/>
          <p:cNvSpPr/>
          <p:nvPr/>
        </p:nvSpPr>
        <p:spPr>
          <a:xfrm>
            <a:off x="3710520" y="2694600"/>
            <a:ext cx="791640" cy="9356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</p:sp>
      <p:sp>
        <p:nvSpPr>
          <p:cNvPr id="112" name="CustomShape 5"/>
          <p:cNvSpPr/>
          <p:nvPr/>
        </p:nvSpPr>
        <p:spPr>
          <a:xfrm>
            <a:off x="1043640" y="135000"/>
            <a:ext cx="165600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tr-TR" sz="900">
                <a:solidFill>
                  <a:srgbClr val="ffffff"/>
                </a:solidFill>
                <a:latin typeface="Times New Roman"/>
                <a:ea typeface="Kozuka Gothic Pr6N R"/>
              </a:rPr>
              <a:t>Ölçme, Değerlendirme ve Sınav Şube Müdürlüğü</a:t>
            </a:r>
            <a:endParaRPr/>
          </a:p>
        </p:txBody>
      </p:sp>
    </p:spTree>
  </p:cSld>
  <p:transition spd="slow">
    <p:blinds dir="vert"/>
  </p:transition>
  <p:timing>
    <p:tnLst>
      <p:par>
        <p:cTn id="64" dur="indefinite" restart="never" nodeType="tmRoot">
          <p:childTnLst>
            <p:seq>
              <p:cTn id="65" dur="indefinite" nodeType="mainSeq">
                <p:childTnLst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nodeType="withEffect" fill="hold" presetClass="emph" presetID="6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A32F2A30-738D-414F-8705-22174C39E471}" type="slidenum">
              <a:rPr lang="tr-TR" sz="1200">
                <a:solidFill>
                  <a:srgbClr val="898989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45" name="CustomShape 2"/>
          <p:cNvSpPr/>
          <p:nvPr/>
        </p:nvSpPr>
        <p:spPr>
          <a:xfrm>
            <a:off x="827640" y="1917000"/>
            <a:ext cx="7128360" cy="352044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tr-TR" sz="3200">
                <a:solidFill>
                  <a:srgbClr val="000000"/>
                </a:solidFill>
                <a:latin typeface="Calibri"/>
              </a:rPr>
              <a:t>    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tr-TR" sz="4400">
                <a:solidFill>
                  <a:srgbClr val="000000"/>
                </a:solidFill>
                <a:latin typeface="Calibri"/>
              </a:rPr>
              <a:t>TESPİT EDİLEN SORUNLAR</a:t>
            </a:r>
            <a:endParaRPr/>
          </a:p>
        </p:txBody>
      </p:sp>
      <p:sp>
        <p:nvSpPr>
          <p:cNvPr id="46" name="CustomShape 3"/>
          <p:cNvSpPr/>
          <p:nvPr/>
        </p:nvSpPr>
        <p:spPr>
          <a:xfrm>
            <a:off x="1043640" y="135000"/>
            <a:ext cx="165600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tr-TR" sz="900">
                <a:solidFill>
                  <a:srgbClr val="ffffff"/>
                </a:solidFill>
                <a:latin typeface="Times New Roman"/>
                <a:ea typeface="Kozuka Gothic Pr6N R"/>
              </a:rPr>
              <a:t>Ölçme, Değerlendirme ve Sınav Şube Müdürlüğü</a:t>
            </a:r>
            <a:endParaRPr/>
          </a:p>
        </p:txBody>
      </p:sp>
    </p:spTree>
  </p:cSld>
  <p:transition spd="slow">
    <p:blinds dir="vert"/>
  </p:transition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457200" y="1412640"/>
            <a:ext cx="8229240" cy="40687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1" lang="tr-TR" sz="3200">
                <a:solidFill>
                  <a:srgbClr val="000000"/>
                </a:solidFill>
                <a:latin typeface="Times New Roman"/>
                <a:ea typeface="ＭＳ Ｐゴシック"/>
              </a:rPr>
              <a:t>-Sınav evrakı güvenlik kutususun kilitlenmesi sırasında, güvenlik kilidinin yanlış takılması/kırılması durumunda güvenlik görevlisinin imzasının bulunduğu tutanağın düzenlenmediği,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tr-TR" sz="3200">
                <a:solidFill>
                  <a:srgbClr val="000000"/>
                </a:solidFill>
                <a:latin typeface="Times New Roman"/>
                <a:ea typeface="ＭＳ Ｐゴシック"/>
              </a:rPr>
              <a:t>- Kilidin yanlış takılması durumunda diğer tedbirlerin alınmadığı tespit edilmiştir.</a:t>
            </a:r>
            <a:endParaRPr/>
          </a:p>
        </p:txBody>
      </p:sp>
      <p:sp>
        <p:nvSpPr>
          <p:cNvPr id="114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D5BBC09A-6C0B-41E2-A880-0425F84B38E6}" type="slidenum">
              <a:rPr lang="tr-TR" sz="1200">
                <a:solidFill>
                  <a:srgbClr val="898989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115" name="CustomShape 3"/>
          <p:cNvSpPr/>
          <p:nvPr/>
        </p:nvSpPr>
        <p:spPr>
          <a:xfrm>
            <a:off x="1043640" y="135000"/>
            <a:ext cx="165600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tr-TR" sz="900">
                <a:solidFill>
                  <a:srgbClr val="ffffff"/>
                </a:solidFill>
                <a:latin typeface="Times New Roman"/>
                <a:ea typeface="Kozuka Gothic Pr6N R"/>
              </a:rPr>
              <a:t>Ölçme, Değerlendirme ve Sınav Şube Müdürlüğü</a:t>
            </a:r>
            <a:endParaRPr/>
          </a:p>
        </p:txBody>
      </p:sp>
    </p:spTree>
  </p:cSld>
  <p:transition spd="slow">
    <p:blinds dir="vert"/>
  </p:transition>
  <p:timing>
    <p:tnLst>
      <p:par>
        <p:cTn id="69" dur="indefinite" restart="never" nodeType="tmRoot">
          <p:childTnLst>
            <p:seq>
              <p:cTn id="7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457200" y="2182320"/>
            <a:ext cx="8229240" cy="406872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b="1" lang="tr-TR" sz="3200">
                <a:solidFill>
                  <a:srgbClr val="000000"/>
                </a:solidFill>
                <a:latin typeface="Times New Roman"/>
                <a:ea typeface="ＭＳ Ｐゴシック"/>
              </a:rPr>
              <a:t>BİR ÖĞRENCİNİN YERLEŞTİRİLDİĞİ  SALONUN DIŞINDA BAŞKA BİR SALONDA SINAVA ALINMASINA YÖNELİK HAZIRLANAN TUTANAK VE İŞLEMLERLE İLGİLİ YAŞANAN AKSAKLIKLAR</a:t>
            </a:r>
            <a:endParaRPr/>
          </a:p>
        </p:txBody>
      </p:sp>
      <p:sp>
        <p:nvSpPr>
          <p:cNvPr id="117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7C87C8CF-97DF-448B-8193-5ED53057BDF4}" type="slidenum">
              <a:rPr lang="tr-TR" sz="1200">
                <a:solidFill>
                  <a:srgbClr val="898989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118" name="CustomShape 3"/>
          <p:cNvSpPr/>
          <p:nvPr/>
        </p:nvSpPr>
        <p:spPr>
          <a:xfrm>
            <a:off x="2196720" y="191520"/>
            <a:ext cx="6912360" cy="47736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1" lang="tr-TR" sz="2000">
                <a:solidFill>
                  <a:srgbClr val="ffffff"/>
                </a:solidFill>
                <a:latin typeface="Times New Roman"/>
              </a:rPr>
              <a:t>    </a:t>
            </a:r>
            <a:r>
              <a:rPr b="1" lang="tr-TR" sz="2000">
                <a:solidFill>
                  <a:srgbClr val="ffffff"/>
                </a:solidFill>
                <a:latin typeface="Times New Roman"/>
              </a:rPr>
              <a:t>BİNA SINAV KOMİSYONUNCA YAPILAN HATALAR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19" name="CustomShape 4"/>
          <p:cNvSpPr/>
          <p:nvPr/>
        </p:nvSpPr>
        <p:spPr>
          <a:xfrm>
            <a:off x="1043640" y="135000"/>
            <a:ext cx="165600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tr-TR" sz="900">
                <a:solidFill>
                  <a:srgbClr val="ffffff"/>
                </a:solidFill>
                <a:latin typeface="Times New Roman"/>
                <a:ea typeface="Kozuka Gothic Pr6N R"/>
              </a:rPr>
              <a:t>Ölçme, Değerlendirme ve Sınav Şube Müdürlüğü</a:t>
            </a:r>
            <a:endParaRPr/>
          </a:p>
        </p:txBody>
      </p:sp>
    </p:spTree>
  </p:cSld>
  <p:transition spd="slow">
    <p:blinds dir="vert"/>
  </p:transition>
  <p:timing>
    <p:tnLst>
      <p:par>
        <p:cTn id="71" dur="indefinite" restart="never" nodeType="tmRoot">
          <p:childTnLst>
            <p:seq>
              <p:cTn id="72" dur="indefinite" nodeType="mainSeq">
                <p:childTnLst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withEffect" fill="hold" presetClass="emph" presetID="32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457200" y="1600200"/>
            <a:ext cx="8229240" cy="40687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tr-TR" sz="3200">
                <a:solidFill>
                  <a:srgbClr val="000000"/>
                </a:solidFill>
                <a:latin typeface="Times New Roman"/>
                <a:ea typeface="ＭＳ Ｐゴシック"/>
              </a:rPr>
              <a:t>-Öğrencilerin bölge sınav yürütme komisyonunun kararı gereği bir başka salonda sınava alındığına dair tutulan tutanakta bina, salon, öğrenci vb. bilgilerin eksik olduğu tespit edilmiştir.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21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E3C56856-7A74-426B-A728-D33198E99532}" type="slidenum">
              <a:rPr lang="tr-TR" sz="1200">
                <a:solidFill>
                  <a:srgbClr val="898989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122" name="CustomShape 3"/>
          <p:cNvSpPr/>
          <p:nvPr/>
        </p:nvSpPr>
        <p:spPr>
          <a:xfrm>
            <a:off x="1043640" y="135000"/>
            <a:ext cx="165600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tr-TR" sz="900">
                <a:solidFill>
                  <a:srgbClr val="ffffff"/>
                </a:solidFill>
                <a:latin typeface="Times New Roman"/>
                <a:ea typeface="Kozuka Gothic Pr6N R"/>
              </a:rPr>
              <a:t>Ölçme, Değerlendirme ve Sınav Şube Müdürlüğü</a:t>
            </a:r>
            <a:endParaRPr/>
          </a:p>
        </p:txBody>
      </p:sp>
    </p:spTree>
  </p:cSld>
  <p:transition spd="slow">
    <p:blinds dir="vert"/>
  </p:transition>
  <p:timing>
    <p:tnLst>
      <p:par>
        <p:cTn id="76" dur="indefinite" restart="never" nodeType="tmRoot">
          <p:childTnLst>
            <p:seq>
              <p:cTn id="7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179640" y="2795400"/>
            <a:ext cx="8712720" cy="406872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b="1" lang="tr-TR" sz="3200">
                <a:solidFill>
                  <a:srgbClr val="000000"/>
                </a:solidFill>
                <a:latin typeface="Times New Roman"/>
                <a:ea typeface="ＭＳ Ｐゴシック"/>
              </a:rPr>
              <a:t>YEDEK POŞETLERİN AÇILMASI VE YEDEK SINAV EVRAKININ KULLANILMASINDA YAŞANAN AKSAKLIKLAR</a:t>
            </a:r>
            <a:endParaRPr/>
          </a:p>
        </p:txBody>
      </p:sp>
      <p:sp>
        <p:nvSpPr>
          <p:cNvPr id="124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8FBBEDA6-19C4-4B19-A179-33513B37BB2F}" type="slidenum">
              <a:rPr lang="tr-TR" sz="1200">
                <a:solidFill>
                  <a:srgbClr val="898989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125" name="CustomShape 3"/>
          <p:cNvSpPr/>
          <p:nvPr/>
        </p:nvSpPr>
        <p:spPr>
          <a:xfrm>
            <a:off x="2196720" y="191520"/>
            <a:ext cx="6912360" cy="47736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1" lang="tr-TR" sz="2000">
                <a:solidFill>
                  <a:srgbClr val="ffffff"/>
                </a:solidFill>
                <a:latin typeface="Times New Roman"/>
              </a:rPr>
              <a:t>    </a:t>
            </a:r>
            <a:r>
              <a:rPr b="1" lang="tr-TR" sz="2000">
                <a:solidFill>
                  <a:srgbClr val="ffffff"/>
                </a:solidFill>
                <a:latin typeface="Times New Roman"/>
              </a:rPr>
              <a:t>BİNA SINAV KOMİSYONUNCA YAPILAN HATALAR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26" name="CustomShape 4"/>
          <p:cNvSpPr/>
          <p:nvPr/>
        </p:nvSpPr>
        <p:spPr>
          <a:xfrm>
            <a:off x="1043640" y="135000"/>
            <a:ext cx="165600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tr-TR" sz="900">
                <a:solidFill>
                  <a:srgbClr val="ffffff"/>
                </a:solidFill>
                <a:latin typeface="Times New Roman"/>
                <a:ea typeface="Kozuka Gothic Pr6N R"/>
              </a:rPr>
              <a:t>Ölçme, Değerlendirme ve Sınav Şube Müdürlüğü</a:t>
            </a:r>
            <a:endParaRPr/>
          </a:p>
        </p:txBody>
      </p:sp>
    </p:spTree>
  </p:cSld>
  <p:transition spd="slow">
    <p:blinds dir="vert"/>
  </p:transition>
  <p:timing>
    <p:tnLst>
      <p:par>
        <p:cTn id="78" dur="indefinite" restart="never" nodeType="tmRoot">
          <p:childTnLst>
            <p:seq>
              <p:cTn id="79" dur="indefinite" nodeType="mainSeq">
                <p:childTnLst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nodeType="withEffect" fill="hold" presetClass="emph" presetID="32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AC02C2EB-0C6A-4D82-A296-FE4EC8B1FEF5}" type="slidenum">
              <a:rPr lang="tr-TR" sz="1200">
                <a:solidFill>
                  <a:srgbClr val="898989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128" name="TextShape 2"/>
          <p:cNvSpPr txBox="1"/>
          <p:nvPr/>
        </p:nvSpPr>
        <p:spPr>
          <a:xfrm>
            <a:off x="457200" y="2038320"/>
            <a:ext cx="8229240" cy="40687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1" lang="tr-TR" sz="3200">
                <a:solidFill>
                  <a:srgbClr val="000000"/>
                </a:solidFill>
                <a:latin typeface="Times New Roman"/>
                <a:ea typeface="ＭＳ Ｐゴシック"/>
              </a:rPr>
              <a:t>-Muaf olan öğrencinin sınava alındığı ve yedek evrak kullandırıldığı.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tr-TR" sz="3200">
                <a:solidFill>
                  <a:srgbClr val="000000"/>
                </a:solidFill>
                <a:latin typeface="Times New Roman"/>
                <a:ea typeface="ＭＳ Ｐゴシック"/>
              </a:rPr>
              <a:t>-Yedek sınav evrakı kullanılarak sınava alınan öğrencilerin cevap kağıtlarında öğrenci bilgilerinin eksik kodlandığı tespit edilmiştir.</a:t>
            </a:r>
            <a:endParaRPr/>
          </a:p>
        </p:txBody>
      </p:sp>
      <p:sp>
        <p:nvSpPr>
          <p:cNvPr id="129" name="CustomShape 3"/>
          <p:cNvSpPr/>
          <p:nvPr/>
        </p:nvSpPr>
        <p:spPr>
          <a:xfrm>
            <a:off x="1043640" y="135000"/>
            <a:ext cx="165600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tr-TR" sz="900">
                <a:solidFill>
                  <a:srgbClr val="ffffff"/>
                </a:solidFill>
                <a:latin typeface="Times New Roman"/>
                <a:ea typeface="Kozuka Gothic Pr6N R"/>
              </a:rPr>
              <a:t>Ölçme, Değerlendirme ve Sınav Şube Müdürlüğü</a:t>
            </a:r>
            <a:endParaRPr/>
          </a:p>
        </p:txBody>
      </p:sp>
    </p:spTree>
  </p:cSld>
  <p:transition spd="slow">
    <p:blinds dir="vert"/>
  </p:transition>
  <p:timing>
    <p:tnLst>
      <p:par>
        <p:cTn id="83" dur="indefinite" restart="never" nodeType="tmRoot">
          <p:childTnLst>
            <p:seq>
              <p:cTn id="8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BC20A2A9-9D40-4409-B7D2-526020A08C57}" type="slidenum">
              <a:rPr lang="tr-TR" sz="1200">
                <a:solidFill>
                  <a:srgbClr val="898989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131" name="TextShape 2"/>
          <p:cNvSpPr txBox="1"/>
          <p:nvPr/>
        </p:nvSpPr>
        <p:spPr>
          <a:xfrm>
            <a:off x="482400" y="1628640"/>
            <a:ext cx="8229240" cy="406872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tr-TR" sz="4400">
                <a:solidFill>
                  <a:srgbClr val="000000"/>
                </a:solidFill>
                <a:latin typeface="Times New Roman"/>
                <a:ea typeface="ＭＳ Ｐゴシック"/>
              </a:rPr>
              <a:t>SALON GÖREVLİLERİNCE YAPILAN HATALAR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32" name="CustomShape 3"/>
          <p:cNvSpPr/>
          <p:nvPr/>
        </p:nvSpPr>
        <p:spPr>
          <a:xfrm>
            <a:off x="1043640" y="135000"/>
            <a:ext cx="165600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tr-TR" sz="900">
                <a:solidFill>
                  <a:srgbClr val="ffffff"/>
                </a:solidFill>
                <a:latin typeface="Times New Roman"/>
                <a:ea typeface="Kozuka Gothic Pr6N R"/>
              </a:rPr>
              <a:t>Ölçme, Değerlendirme ve Sınav Şube Müdürlüğü</a:t>
            </a:r>
            <a:endParaRPr/>
          </a:p>
        </p:txBody>
      </p:sp>
    </p:spTree>
  </p:cSld>
  <p:transition spd="slow">
    <p:blinds dir="vert"/>
  </p:transition>
  <p:timing>
    <p:tnLst>
      <p:par>
        <p:cTn id="85" dur="indefinite" restart="never" nodeType="tmRoot">
          <p:childTnLst>
            <p:seq>
              <p:cTn id="8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DDB8EFA9-FFCC-4686-AF06-368C83394992}" type="slidenum">
              <a:rPr lang="tr-TR" sz="1200">
                <a:solidFill>
                  <a:srgbClr val="898989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134" name="TextShape 2"/>
          <p:cNvSpPr txBox="1"/>
          <p:nvPr/>
        </p:nvSpPr>
        <p:spPr>
          <a:xfrm>
            <a:off x="323640" y="1196640"/>
            <a:ext cx="8568720" cy="50878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1" lang="tr-TR" sz="3200">
                <a:solidFill>
                  <a:srgbClr val="000000"/>
                </a:solidFill>
                <a:latin typeface="Times New Roman"/>
                <a:ea typeface="ＭＳ Ｐゴシック"/>
              </a:rPr>
              <a:t>-Salon görevlilerinin soru kitapçıklarını güvenlik poşetine koyduğu,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tr-TR" sz="3200">
                <a:solidFill>
                  <a:srgbClr val="000000"/>
                </a:solidFill>
                <a:latin typeface="Times New Roman"/>
                <a:ea typeface="ＭＳ Ｐゴシック"/>
              </a:rPr>
              <a:t>  </a:t>
            </a:r>
            <a:r>
              <a:rPr b="1" lang="tr-TR" sz="3200">
                <a:solidFill>
                  <a:srgbClr val="000000"/>
                </a:solidFill>
                <a:latin typeface="Times New Roman"/>
                <a:ea typeface="ＭＳ Ｐゴシック"/>
              </a:rPr>
              <a:t>- Cevap kâğıtlarını sınav evrakı güvenlik poşetine karışık  şekilde koyduğu,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tr-TR" sz="320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b="1" lang="tr-TR" sz="3200">
                <a:solidFill>
                  <a:srgbClr val="000000"/>
                </a:solidFill>
                <a:latin typeface="Times New Roman"/>
                <a:ea typeface="ＭＳ Ｐゴシック"/>
              </a:rPr>
              <a:t>- Sehven imzalama, kodlama yapıldığı ve bu sebepten dolayı daksil kullanıldığı,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tr-TR" sz="3200">
                <a:solidFill>
                  <a:srgbClr val="000000"/>
                </a:solidFill>
                <a:latin typeface="Times New Roman"/>
                <a:ea typeface="ＭＳ Ｐゴシック"/>
              </a:rPr>
              <a:t>-Soru kitapçıklarının arka arkaya dağıtıldığı,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tr-TR" sz="3200">
                <a:solidFill>
                  <a:srgbClr val="000000"/>
                </a:solidFill>
                <a:latin typeface="Times New Roman"/>
                <a:ea typeface="ＭＳ Ｐゴシック"/>
              </a:rPr>
              <a:t>-Muaf olan öğrencinin sınava alındığı, öğrenci listesine isim eklendiği,</a:t>
            </a:r>
            <a:endParaRPr/>
          </a:p>
        </p:txBody>
      </p:sp>
      <p:sp>
        <p:nvSpPr>
          <p:cNvPr id="135" name="CustomShape 3"/>
          <p:cNvSpPr/>
          <p:nvPr/>
        </p:nvSpPr>
        <p:spPr>
          <a:xfrm>
            <a:off x="1043640" y="135000"/>
            <a:ext cx="165600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tr-TR" sz="900">
                <a:solidFill>
                  <a:srgbClr val="ffffff"/>
                </a:solidFill>
                <a:latin typeface="Times New Roman"/>
                <a:ea typeface="Kozuka Gothic Pr6N R"/>
              </a:rPr>
              <a:t>Ölçme, Değerlendirme ve Sınav Şube Müdürlüğü</a:t>
            </a:r>
            <a:endParaRPr/>
          </a:p>
        </p:txBody>
      </p:sp>
    </p:spTree>
  </p:cSld>
  <p:transition spd="slow">
    <p:blinds dir="vert"/>
  </p:transition>
  <p:timing>
    <p:tnLst>
      <p:par>
        <p:cTn id="87" dur="indefinite" restart="never" nodeType="tmRoot">
          <p:childTnLst>
            <p:seq>
              <p:cTn id="8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360000" y="1440000"/>
            <a:ext cx="8229240" cy="49662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1" lang="tr-TR" sz="320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b="1" lang="tr-TR" sz="3200">
                <a:solidFill>
                  <a:srgbClr val="000000"/>
                </a:solidFill>
                <a:latin typeface="Times New Roman"/>
                <a:ea typeface="ＭＳ Ｐゴシック"/>
              </a:rPr>
              <a:t>-Sınava girmeyen öğrencinin bilgilerini cevap kâğıdı ve öğrenci yoklama listesine kodlamadığı,</a:t>
            </a:r>
            <a:endParaRPr/>
          </a:p>
          <a:p>
            <a:pPr>
              <a:lnSpc>
                <a:spcPct val="100000"/>
              </a:lnSpc>
            </a:pPr>
            <a:r>
              <a:rPr b="1" lang="tr-TR" sz="320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b="1" lang="tr-TR" sz="3200">
                <a:solidFill>
                  <a:srgbClr val="000000"/>
                </a:solidFill>
                <a:latin typeface="Times New Roman"/>
                <a:ea typeface="ＭＳ Ｐゴシック"/>
              </a:rPr>
              <a:t>- Öğrenci yoklama listesinde kitapçık türlerini kodlamadığı görülmüştür. </a:t>
            </a:r>
            <a:endParaRPr/>
          </a:p>
          <a:p>
            <a:pPr>
              <a:lnSpc>
                <a:spcPct val="100000"/>
              </a:lnSpc>
            </a:pPr>
            <a:r>
              <a:rPr b="1" lang="tr-TR" sz="320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b="1" lang="tr-TR" sz="3200">
                <a:solidFill>
                  <a:srgbClr val="000000"/>
                </a:solidFill>
                <a:latin typeface="Times New Roman"/>
                <a:ea typeface="ＭＳ Ｐゴシック"/>
              </a:rPr>
              <a:t>- Yapılan bu hataların bir kısmının sınav öncesinde yapılan toplantıda yeterince bilgilendirme yapılmamasından kaynaklandığı tespit edilmiştir.</a:t>
            </a:r>
            <a:endParaRPr/>
          </a:p>
          <a:p>
            <a:pPr>
              <a:lnSpc>
                <a:spcPct val="100000"/>
              </a:lnSpc>
            </a:pPr>
            <a:r>
              <a:rPr b="1" lang="tr-TR" sz="320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endParaRPr/>
          </a:p>
        </p:txBody>
      </p:sp>
      <p:sp>
        <p:nvSpPr>
          <p:cNvPr id="137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DC29DC4E-7FD2-4B44-A305-667A0F4A7423}" type="slidenum">
              <a:rPr lang="tr-TR" sz="1200">
                <a:solidFill>
                  <a:srgbClr val="898989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138" name="CustomShape 3"/>
          <p:cNvSpPr/>
          <p:nvPr/>
        </p:nvSpPr>
        <p:spPr>
          <a:xfrm>
            <a:off x="1043640" y="135000"/>
            <a:ext cx="165600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tr-TR" sz="900">
                <a:solidFill>
                  <a:srgbClr val="ffffff"/>
                </a:solidFill>
                <a:latin typeface="Times New Roman"/>
                <a:ea typeface="Kozuka Gothic Pr6N R"/>
              </a:rPr>
              <a:t>Ölçme, Değerlendirme ve Sınav Şube Müdürlüğü</a:t>
            </a:r>
            <a:endParaRPr/>
          </a:p>
        </p:txBody>
      </p:sp>
    </p:spTree>
  </p:cSld>
  <p:transition spd="slow">
    <p:blinds dir="vert"/>
  </p:transition>
  <p:timing>
    <p:tnLst>
      <p:par>
        <p:cTn id="89" dur="indefinite" restart="never" nodeType="tmRoot">
          <p:childTnLst>
            <p:seq>
              <p:cTn id="9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381DD3CC-7A58-414E-8AEC-0757C74F4AE0}" type="slidenum">
              <a:rPr lang="tr-TR" sz="1200">
                <a:solidFill>
                  <a:srgbClr val="898989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140" name="TextShape 2"/>
          <p:cNvSpPr txBox="1"/>
          <p:nvPr/>
        </p:nvSpPr>
        <p:spPr>
          <a:xfrm>
            <a:off x="539640" y="1700640"/>
            <a:ext cx="7704360" cy="406872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b="1" lang="tr-TR" sz="3600">
                <a:solidFill>
                  <a:srgbClr val="000000"/>
                </a:solidFill>
                <a:latin typeface="Times New Roman"/>
                <a:ea typeface="ＭＳ Ｐゴシック"/>
              </a:rPr>
              <a:t>SINAV BAŞLAMADAN ÖNCE ÖĞRENCİ YOKLAMA LİSTESİNDE ÖĞRENCİLERİN OTURMA DÜZENİ VE KİMLİK KONTROLLERİNİN YAPILMAMASINDAN DOLAYI YAŞANAN SORUNLAR</a:t>
            </a:r>
            <a:endParaRPr/>
          </a:p>
        </p:txBody>
      </p:sp>
      <p:sp>
        <p:nvSpPr>
          <p:cNvPr id="141" name="CustomShape 3"/>
          <p:cNvSpPr/>
          <p:nvPr/>
        </p:nvSpPr>
        <p:spPr>
          <a:xfrm>
            <a:off x="2267640" y="351720"/>
            <a:ext cx="7005240" cy="35964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1" lang="tr-TR" sz="2000">
                <a:solidFill>
                  <a:srgbClr val="ffffff"/>
                </a:solidFill>
                <a:latin typeface="Times New Roman"/>
              </a:rPr>
              <a:t>SALON GÖREVLİLERİNCE YAPILAN HATALAR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42" name="CustomShape 4"/>
          <p:cNvSpPr/>
          <p:nvPr/>
        </p:nvSpPr>
        <p:spPr>
          <a:xfrm>
            <a:off x="1043640" y="135000"/>
            <a:ext cx="165600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tr-TR" sz="900">
                <a:solidFill>
                  <a:srgbClr val="ffffff"/>
                </a:solidFill>
                <a:latin typeface="Times New Roman"/>
                <a:ea typeface="Kozuka Gothic Pr6N R"/>
              </a:rPr>
              <a:t>Ölçme, Değerlendirme ve Sınav Şube Müdürlüğü</a:t>
            </a:r>
            <a:endParaRPr/>
          </a:p>
        </p:txBody>
      </p:sp>
    </p:spTree>
  </p:cSld>
  <p:transition spd="slow">
    <p:blinds dir="vert"/>
  </p:transition>
  <p:timing>
    <p:tnLst>
      <p:par>
        <p:cTn id="91" dur="indefinite" restart="never" nodeType="tmRoot">
          <p:childTnLst>
            <p:seq>
              <p:cTn id="92" dur="indefinite" nodeType="mainSeq">
                <p:childTnLst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nodeType="withEffect" fill="hold" presetClass="emph" presetID="32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457200" y="1917360"/>
            <a:ext cx="8229240" cy="40687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-"/>
            </a:pPr>
            <a:r>
              <a:rPr b="1" lang="tr-TR" sz="3200">
                <a:solidFill>
                  <a:srgbClr val="000000"/>
                </a:solidFill>
                <a:latin typeface="Times New Roman"/>
                <a:ea typeface="ＭＳ Ｐゴシック"/>
              </a:rPr>
              <a:t>Gelmeyen öğrencinin cevap kâğıdını işaretleyen öğrencinin, bilgileri bu cevap kâğıdına kodlanarak merkeze gönderildiği,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tr-TR" sz="3200">
                <a:solidFill>
                  <a:srgbClr val="000000"/>
                </a:solidFill>
                <a:latin typeface="Times New Roman"/>
                <a:ea typeface="ＭＳ Ｐゴシック"/>
              </a:rPr>
              <a:t>- Yoklama listesinde ismi olmayan bir öğrencinin, sınava gelmeyen bir öğrencinin yerine oturup cevap kâğıdını kullandığı tespit edilmiştir.</a:t>
            </a:r>
            <a:endParaRPr/>
          </a:p>
        </p:txBody>
      </p:sp>
      <p:sp>
        <p:nvSpPr>
          <p:cNvPr id="144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2D6BA369-BBC6-4291-B7EA-BE895E9D3457}" type="slidenum">
              <a:rPr lang="tr-TR" sz="1200">
                <a:solidFill>
                  <a:srgbClr val="898989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145" name="CustomShape 3"/>
          <p:cNvSpPr/>
          <p:nvPr/>
        </p:nvSpPr>
        <p:spPr>
          <a:xfrm>
            <a:off x="1043640" y="135000"/>
            <a:ext cx="165600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tr-TR" sz="900">
                <a:solidFill>
                  <a:srgbClr val="ffffff"/>
                </a:solidFill>
                <a:latin typeface="Times New Roman"/>
                <a:ea typeface="Kozuka Gothic Pr6N R"/>
              </a:rPr>
              <a:t>Ölçme, Değerlendirme ve Sınav Şube Müdürlüğü</a:t>
            </a:r>
            <a:endParaRPr/>
          </a:p>
        </p:txBody>
      </p:sp>
    </p:spTree>
  </p:cSld>
  <p:transition spd="slow">
    <p:blinds dir="vert"/>
  </p:transition>
  <p:timing>
    <p:tnLst>
      <p:par>
        <p:cTn id="96" dur="indefinite" restart="never" nodeType="tmRoot">
          <p:childTnLst>
            <p:seq>
              <p:cTn id="9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1"/>
          <p:cNvSpPr txBox="1"/>
          <p:nvPr/>
        </p:nvSpPr>
        <p:spPr>
          <a:xfrm>
            <a:off x="457200" y="1600200"/>
            <a:ext cx="8229240" cy="406872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tr-TR" sz="3200">
                <a:solidFill>
                  <a:srgbClr val="000000"/>
                </a:solidFill>
                <a:latin typeface="Times New Roman"/>
                <a:ea typeface="ＭＳ Ｐゴシック"/>
              </a:rPr>
              <a:t>Sınav Evrakı Nakil Görevlilerinin tutanak ve raporlarında Bölge Sınav Yürütme Komisyonun ( En az 2 Üye ) sınav evraklarının teslim alınması/edilmesi işlemlerinde hazır bulunmadıkları tespit edilmiştir. </a:t>
            </a:r>
            <a:endParaRPr/>
          </a:p>
        </p:txBody>
      </p:sp>
      <p:sp>
        <p:nvSpPr>
          <p:cNvPr id="48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E27F5A77-B6EA-4631-9CBA-E14A5044DB2F}" type="slidenum">
              <a:rPr lang="tr-TR" sz="1200">
                <a:solidFill>
                  <a:srgbClr val="898989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49" name="CustomShape 3"/>
          <p:cNvSpPr/>
          <p:nvPr/>
        </p:nvSpPr>
        <p:spPr>
          <a:xfrm>
            <a:off x="1043640" y="135000"/>
            <a:ext cx="165600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tr-TR" sz="900">
                <a:solidFill>
                  <a:srgbClr val="ffffff"/>
                </a:solidFill>
                <a:latin typeface="Times New Roman"/>
                <a:ea typeface="Kozuka Gothic Pr6N R"/>
              </a:rPr>
              <a:t>Ölçme, Değerlendirme ve Sınav Şube Müdürlüğü</a:t>
            </a:r>
            <a:endParaRPr/>
          </a:p>
        </p:txBody>
      </p:sp>
    </p:spTree>
  </p:cSld>
  <p:transition spd="slow">
    <p:blinds dir="vert"/>
  </p:transition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A1A34728-4394-48FD-B1A2-6BAA77047831}" type="slidenum">
              <a:rPr lang="tr-TR" sz="1200">
                <a:solidFill>
                  <a:srgbClr val="898989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147" name="TextShape 2"/>
          <p:cNvSpPr txBox="1"/>
          <p:nvPr/>
        </p:nvSpPr>
        <p:spPr>
          <a:xfrm>
            <a:off x="457200" y="2349000"/>
            <a:ext cx="8229240" cy="406872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b="1" lang="tr-TR" sz="3600">
                <a:solidFill>
                  <a:srgbClr val="000000"/>
                </a:solidFill>
                <a:latin typeface="Times New Roman"/>
                <a:ea typeface="ＭＳ Ｐゴシック"/>
              </a:rPr>
              <a:t>SINAV EVRAKLARINDAKİ KODLAMANIN VE DİĞER İŞLEMLERİN EKSİK YAPILMAMASINDAN DOLAYI YAŞANAN AKSAKLIKLAR</a:t>
            </a:r>
            <a:endParaRPr/>
          </a:p>
        </p:txBody>
      </p:sp>
      <p:sp>
        <p:nvSpPr>
          <p:cNvPr id="148" name="CustomShape 3"/>
          <p:cNvSpPr/>
          <p:nvPr/>
        </p:nvSpPr>
        <p:spPr>
          <a:xfrm>
            <a:off x="2267640" y="351720"/>
            <a:ext cx="7005240" cy="35964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1" lang="tr-TR" sz="2000">
                <a:solidFill>
                  <a:srgbClr val="ffffff"/>
                </a:solidFill>
                <a:latin typeface="Times New Roman"/>
              </a:rPr>
              <a:t>SALON GÖREVLİLERİNCE YAPILAN HATALAR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49" name="CustomShape 4"/>
          <p:cNvSpPr/>
          <p:nvPr/>
        </p:nvSpPr>
        <p:spPr>
          <a:xfrm>
            <a:off x="1043640" y="135000"/>
            <a:ext cx="165600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tr-TR" sz="900">
                <a:solidFill>
                  <a:srgbClr val="ffffff"/>
                </a:solidFill>
                <a:latin typeface="Times New Roman"/>
                <a:ea typeface="Kozuka Gothic Pr6N R"/>
              </a:rPr>
              <a:t>Ölçme, Değerlendirme ve Sınav Şube Müdürlüğü</a:t>
            </a:r>
            <a:endParaRPr/>
          </a:p>
        </p:txBody>
      </p:sp>
    </p:spTree>
  </p:cSld>
  <p:transition spd="slow">
    <p:blinds dir="vert"/>
  </p:transition>
  <p:timing>
    <p:tnLst>
      <p:par>
        <p:cTn id="98" dur="indefinite" restart="never" nodeType="tmRoot">
          <p:childTnLst>
            <p:seq>
              <p:cTn id="99" dur="indefinite" nodeType="mainSeq">
                <p:childTnLst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nodeType="withEffect" fill="hold" presetClass="emph" presetID="32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68301CD1-602F-4977-90CB-D2C526D192B4}" type="slidenum">
              <a:rPr lang="tr-TR" sz="1200">
                <a:solidFill>
                  <a:srgbClr val="898989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151" name="TextShape 2"/>
          <p:cNvSpPr txBox="1"/>
          <p:nvPr/>
        </p:nvSpPr>
        <p:spPr>
          <a:xfrm>
            <a:off x="457200" y="783720"/>
            <a:ext cx="8229240" cy="61830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-"/>
            </a:pPr>
            <a:r>
              <a:rPr b="1" lang="tr-TR" sz="3000">
                <a:solidFill>
                  <a:srgbClr val="000000"/>
                </a:solidFill>
                <a:latin typeface="Times New Roman"/>
                <a:ea typeface="ＭＳ Ｐゴシック"/>
              </a:rPr>
              <a:t>Sınav evraklarındaki kodlamaların tükenmez kalemle yapılması,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-"/>
            </a:pPr>
            <a:r>
              <a:rPr b="1" lang="tr-TR" sz="3000">
                <a:solidFill>
                  <a:srgbClr val="000000"/>
                </a:solidFill>
                <a:latin typeface="Times New Roman"/>
                <a:ea typeface="ＭＳ Ｐゴシック"/>
              </a:rPr>
              <a:t>Daksil kullanılması,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-"/>
            </a:pPr>
            <a:r>
              <a:rPr b="1" lang="tr-TR" sz="3000">
                <a:solidFill>
                  <a:srgbClr val="000000"/>
                </a:solidFill>
                <a:latin typeface="Times New Roman"/>
                <a:ea typeface="ＭＳ Ｐゴシック"/>
              </a:rPr>
              <a:t>Oturma düzeni oluşturulmasında (S) kuralına uyulmaması,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-"/>
            </a:pPr>
            <a:r>
              <a:rPr b="1" lang="tr-TR" sz="3000">
                <a:solidFill>
                  <a:srgbClr val="000000"/>
                </a:solidFill>
                <a:latin typeface="Times New Roman"/>
                <a:ea typeface="ＭＳ Ｐゴシック"/>
              </a:rPr>
              <a:t>Kitapçıkların ardışık (AA..BB..) şekilde dağıtılması,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-"/>
            </a:pPr>
            <a:r>
              <a:rPr b="1" lang="tr-TR" sz="3000">
                <a:solidFill>
                  <a:srgbClr val="000000"/>
                </a:solidFill>
                <a:latin typeface="Times New Roman"/>
                <a:ea typeface="ＭＳ Ｐゴシック"/>
              </a:rPr>
              <a:t>Kitapçık türünün eksikliğine bağlı olarak, kitapçık türlerinin arka arkaya gelmesi durumunda, kitapçıkların dağıtım şeklinin değiştirilmesi gerekirken, yedek poşetin açılması.</a:t>
            </a:r>
            <a:endParaRPr/>
          </a:p>
        </p:txBody>
      </p:sp>
      <p:sp>
        <p:nvSpPr>
          <p:cNvPr id="152" name="CustomShape 3"/>
          <p:cNvSpPr/>
          <p:nvPr/>
        </p:nvSpPr>
        <p:spPr>
          <a:xfrm>
            <a:off x="1043640" y="135000"/>
            <a:ext cx="165600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tr-TR" sz="900">
                <a:solidFill>
                  <a:srgbClr val="ffffff"/>
                </a:solidFill>
                <a:latin typeface="Times New Roman"/>
                <a:ea typeface="Kozuka Gothic Pr6N R"/>
              </a:rPr>
              <a:t>Ölçme, Değerlendirme ve Sınav Şube Müdürlüğü</a:t>
            </a:r>
            <a:endParaRPr/>
          </a:p>
        </p:txBody>
      </p:sp>
    </p:spTree>
  </p:cSld>
  <p:transition spd="slow">
    <p:blinds dir="vert"/>
  </p:transition>
  <p:timing>
    <p:tnLst>
      <p:par>
        <p:cTn id="103" dur="indefinite" restart="never" nodeType="tmRoot">
          <p:childTnLst>
            <p:seq>
              <p:cTn id="10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250A31F2-1AED-42CB-BE5E-4D79BAE0A1CC}" type="slidenum">
              <a:rPr lang="tr-TR" sz="1200">
                <a:solidFill>
                  <a:srgbClr val="898989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154" name="TextShape 2"/>
          <p:cNvSpPr txBox="1"/>
          <p:nvPr/>
        </p:nvSpPr>
        <p:spPr>
          <a:xfrm>
            <a:off x="611640" y="2451240"/>
            <a:ext cx="8074800" cy="406872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b="1" lang="tr-TR" sz="3600">
                <a:solidFill>
                  <a:srgbClr val="000000"/>
                </a:solidFill>
                <a:latin typeface="Times New Roman"/>
                <a:ea typeface="ＭＳ Ｐゴシック"/>
              </a:rPr>
              <a:t>ÖĞRENCİ YOKLAMA LİSTESİNDE ADI OLMAYAN ÖĞRENCİNİN SINAVA ALINMASINDAN DOLAYI YAŞANAN AKSAKLIKLAR</a:t>
            </a:r>
            <a:endParaRPr/>
          </a:p>
        </p:txBody>
      </p:sp>
      <p:sp>
        <p:nvSpPr>
          <p:cNvPr id="155" name="CustomShape 3"/>
          <p:cNvSpPr/>
          <p:nvPr/>
        </p:nvSpPr>
        <p:spPr>
          <a:xfrm>
            <a:off x="2267640" y="256320"/>
            <a:ext cx="7005240" cy="35964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1" lang="tr-TR" sz="2000">
                <a:solidFill>
                  <a:srgbClr val="ffffff"/>
                </a:solidFill>
                <a:latin typeface="Times New Roman"/>
              </a:rPr>
              <a:t>SALON GÖREVLİLERİNCE YAPILAN HATALAR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56" name="CustomShape 4"/>
          <p:cNvSpPr/>
          <p:nvPr/>
        </p:nvSpPr>
        <p:spPr>
          <a:xfrm>
            <a:off x="1043640" y="135000"/>
            <a:ext cx="165600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tr-TR" sz="900">
                <a:solidFill>
                  <a:srgbClr val="ffffff"/>
                </a:solidFill>
                <a:latin typeface="Times New Roman"/>
                <a:ea typeface="Kozuka Gothic Pr6N R"/>
              </a:rPr>
              <a:t>Ölçme, Değerlendirme ve Sınav Şube Müdürlüğü</a:t>
            </a:r>
            <a:endParaRPr/>
          </a:p>
        </p:txBody>
      </p:sp>
    </p:spTree>
  </p:cSld>
  <p:transition spd="slow">
    <p:blinds dir="vert"/>
  </p:transition>
  <p:timing>
    <p:tnLst>
      <p:par>
        <p:cTn id="105" dur="indefinite" restart="never" nodeType="tmRoot">
          <p:childTnLst>
            <p:seq>
              <p:cTn id="106" dur="indefinite" nodeType="mainSeq">
                <p:childTnLst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nodeType="click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1" dur="1000" fill="hold"/>
                                        <p:tgtEl>
                                          <p:spTgt spid="155">
                                            <p:txEl>
                                              <p:pRg st="0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2" dur="1000" fill="hold"/>
                                        <p:tgtEl>
                                          <p:spTgt spid="155">
                                            <p:txEl>
                                              <p:pRg st="0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3" dur="1000" fill="hold"/>
                                        <p:tgtEl>
                                          <p:spTgt spid="155">
                                            <p:txEl>
                                              <p:pRg st="0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14" dur="1000"/>
                                        <p:tgtEl>
                                          <p:spTgt spid="155">
                                            <p:txEl>
                                              <p:pRg st="0" end="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nodeType="withEffect" fill="hold" presetClass="emph" presetID="32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7295CD36-2E62-4548-ABC6-EEB447883FEB}" type="slidenum">
              <a:rPr lang="tr-TR" sz="1200">
                <a:solidFill>
                  <a:srgbClr val="898989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158" name="TextShape 2"/>
          <p:cNvSpPr txBox="1"/>
          <p:nvPr/>
        </p:nvSpPr>
        <p:spPr>
          <a:xfrm>
            <a:off x="457200" y="1600200"/>
            <a:ext cx="8229240" cy="406872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-"/>
            </a:pPr>
            <a:r>
              <a:rPr b="1" lang="tr-TR" sz="3000">
                <a:solidFill>
                  <a:srgbClr val="000000"/>
                </a:solidFill>
                <a:latin typeface="Times New Roman"/>
                <a:ea typeface="ＭＳ Ｐゴシック"/>
              </a:rPr>
              <a:t>Asıl salondaki öğrenci yoklama listesinde ismi olmadığı halde yedek cevap kağıdı kullandırarak sınava alındığı ve öğrenci yoklama listesine kayıt edildiği,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-"/>
            </a:pPr>
            <a:r>
              <a:rPr b="1" lang="tr-TR" sz="3000">
                <a:solidFill>
                  <a:srgbClr val="000000"/>
                </a:solidFill>
                <a:latin typeface="Times New Roman"/>
                <a:ea typeface="ＭＳ Ｐゴシック"/>
              </a:rPr>
              <a:t>Yedek salonda sınava girmesi gereken öğrenciyi asıl salonda sınava alıp, cevap kâğıdının asıl salona ait sınav evrakı güvenlik poşetine konulduğu tespit edilmiştir.</a:t>
            </a:r>
            <a:endParaRPr/>
          </a:p>
        </p:txBody>
      </p:sp>
      <p:sp>
        <p:nvSpPr>
          <p:cNvPr id="159" name="CustomShape 3"/>
          <p:cNvSpPr/>
          <p:nvPr/>
        </p:nvSpPr>
        <p:spPr>
          <a:xfrm>
            <a:off x="1043640" y="135000"/>
            <a:ext cx="165600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tr-TR" sz="900">
                <a:solidFill>
                  <a:srgbClr val="ffffff"/>
                </a:solidFill>
                <a:latin typeface="Times New Roman"/>
                <a:ea typeface="Kozuka Gothic Pr6N R"/>
              </a:rPr>
              <a:t>Ölçme, Değerlendirme ve Sınav Şube Müdürlüğü</a:t>
            </a:r>
            <a:endParaRPr/>
          </a:p>
        </p:txBody>
      </p:sp>
    </p:spTree>
  </p:cSld>
  <p:transition spd="slow">
    <p:blinds dir="vert"/>
  </p:transition>
  <p:timing>
    <p:tnLst>
      <p:par>
        <p:cTn id="116" dur="indefinite" restart="never" nodeType="tmRoot">
          <p:childTnLst>
            <p:seq>
              <p:cTn id="11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323640" y="1700640"/>
            <a:ext cx="8496720" cy="490716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b="1" lang="tr-TR" sz="3600">
                <a:solidFill>
                  <a:srgbClr val="000000"/>
                </a:solidFill>
                <a:latin typeface="Times New Roman"/>
                <a:ea typeface="ＭＳ Ｐゴシック"/>
              </a:rPr>
              <a:t>SINAV EVRAKI GÜVENLİK POŞETİNE SINAV EVRAKININ KONULMASININ UNUTULMASI DURUMUNDA BU HATANIN BİR BAŞKA HATA İLE GİDERİLMEYE ÇALIŞILMASI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tr-TR" sz="3200">
                <a:solidFill>
                  <a:srgbClr val="000000"/>
                </a:solidFill>
                <a:latin typeface="Times New Roman"/>
                <a:ea typeface="ＭＳ Ｐゴシック"/>
              </a:rPr>
              <a:t>- Dışarıda unutulan evrakın, poşetin tekrar açılarak içine konulması.</a:t>
            </a:r>
            <a:endParaRPr/>
          </a:p>
        </p:txBody>
      </p:sp>
      <p:sp>
        <p:nvSpPr>
          <p:cNvPr id="161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4532081E-5823-4DEC-9099-210F14E88A70}" type="slidenum">
              <a:rPr lang="tr-TR" sz="1200">
                <a:solidFill>
                  <a:srgbClr val="898989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162" name="CustomShape 3"/>
          <p:cNvSpPr/>
          <p:nvPr/>
        </p:nvSpPr>
        <p:spPr>
          <a:xfrm>
            <a:off x="2267640" y="236880"/>
            <a:ext cx="7005240" cy="35964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1" lang="tr-TR" sz="2000">
                <a:solidFill>
                  <a:srgbClr val="ffffff"/>
                </a:solidFill>
                <a:latin typeface="Times New Roman"/>
              </a:rPr>
              <a:t>SALON GÖREVLİLERİNCE YAPILAN HATALAR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63" name="CustomShape 4"/>
          <p:cNvSpPr/>
          <p:nvPr/>
        </p:nvSpPr>
        <p:spPr>
          <a:xfrm>
            <a:off x="1043640" y="135000"/>
            <a:ext cx="165600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tr-TR" sz="900">
                <a:solidFill>
                  <a:srgbClr val="ffffff"/>
                </a:solidFill>
                <a:latin typeface="Times New Roman"/>
                <a:ea typeface="Kozuka Gothic Pr6N R"/>
              </a:rPr>
              <a:t>Ölçme, Değerlendirme ve Sınav Şube Müdürlüğü</a:t>
            </a:r>
            <a:endParaRPr/>
          </a:p>
        </p:txBody>
      </p:sp>
    </p:spTree>
  </p:cSld>
  <p:transition spd="slow">
    <p:blinds dir="vert"/>
  </p:transition>
  <p:timing>
    <p:tnLst>
      <p:par>
        <p:cTn id="118" dur="indefinite" restart="never" nodeType="tmRoot">
          <p:childTnLst>
            <p:seq>
              <p:cTn id="119" dur="indefinite" nodeType="mainSeq">
                <p:childTnLst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124" dur="500"/>
                                        <p:tgtEl>
                                          <p:spTgt spid="162">
                                            <p:txEl>
                                              <p:pRg st="0" end="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nodeType="withEffect" fill="hold" presetClass="emph" presetID="32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Shape 1"/>
          <p:cNvSpPr txBox="1"/>
          <p:nvPr/>
        </p:nvSpPr>
        <p:spPr>
          <a:xfrm>
            <a:off x="827640" y="1251720"/>
            <a:ext cx="7786800" cy="502956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b="1" lang="tr-TR" sz="3600">
                <a:solidFill>
                  <a:srgbClr val="000000"/>
                </a:solidFill>
                <a:latin typeface="Times New Roman"/>
                <a:ea typeface="ＭＳ Ｐゴシック"/>
              </a:rPr>
              <a:t>YEDEK SALONDA SINAVA GİRECEK ADAYIN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tr-TR" sz="3600">
                <a:solidFill>
                  <a:srgbClr val="000000"/>
                </a:solidFill>
                <a:latin typeface="Times New Roman"/>
                <a:ea typeface="ＭＳ Ｐゴシック"/>
              </a:rPr>
              <a:t>GELMEDİĞİ SALONLARDA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tr-TR" sz="3600">
                <a:solidFill>
                  <a:srgbClr val="000000"/>
                </a:solidFill>
                <a:latin typeface="Times New Roman"/>
                <a:ea typeface="ＭＳ Ｐゴシック"/>
              </a:rPr>
              <a:t>SINAV SALON POŞETİ AÇILMAYACAK,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tr-TR" sz="3600">
                <a:solidFill>
                  <a:srgbClr val="000000"/>
                </a:solidFill>
                <a:latin typeface="Times New Roman"/>
                <a:ea typeface="ＭＳ Ｐゴシック"/>
              </a:rPr>
              <a:t>TUTANAK DÜZENLENİP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tr-TR" sz="3600">
                <a:solidFill>
                  <a:srgbClr val="000000"/>
                </a:solidFill>
                <a:latin typeface="Times New Roman"/>
                <a:ea typeface="ＭＳ Ｐゴシック"/>
              </a:rPr>
              <a:t>BİNA SINAV KOMİSYONU BAŞKANINA TESLİM EDİLECEKTİR</a:t>
            </a:r>
            <a:endParaRPr/>
          </a:p>
        </p:txBody>
      </p:sp>
      <p:sp>
        <p:nvSpPr>
          <p:cNvPr id="165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C3FD0726-7D6C-456E-B7D4-25ED35965192}" type="slidenum">
              <a:rPr lang="tr-TR" sz="1200">
                <a:solidFill>
                  <a:srgbClr val="898989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166" name="CustomShape 3"/>
          <p:cNvSpPr/>
          <p:nvPr/>
        </p:nvSpPr>
        <p:spPr>
          <a:xfrm>
            <a:off x="2267640" y="191160"/>
            <a:ext cx="7005240" cy="35964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1" lang="tr-TR" sz="2000">
                <a:solidFill>
                  <a:srgbClr val="ffffff"/>
                </a:solidFill>
                <a:latin typeface="Times New Roman"/>
              </a:rPr>
              <a:t>SALON GÖREVLİLERİNCE YAPILAN HATALAR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67" name="CustomShape 4"/>
          <p:cNvSpPr/>
          <p:nvPr/>
        </p:nvSpPr>
        <p:spPr>
          <a:xfrm>
            <a:off x="1043640" y="135000"/>
            <a:ext cx="165600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tr-TR" sz="900">
                <a:solidFill>
                  <a:srgbClr val="ffffff"/>
                </a:solidFill>
                <a:latin typeface="Times New Roman"/>
                <a:ea typeface="Kozuka Gothic Pr6N R"/>
              </a:rPr>
              <a:t>Ölçme, Değerlendirme ve Sınav Şube Müdürlüğü</a:t>
            </a:r>
            <a:endParaRPr/>
          </a:p>
        </p:txBody>
      </p:sp>
    </p:spTree>
  </p:cSld>
  <p:transition spd="slow">
    <p:blinds dir="vert"/>
  </p:transition>
  <p:timing>
    <p:tnLst>
      <p:par>
        <p:cTn id="126" dur="indefinite" restart="never" nodeType="tmRoot">
          <p:childTnLst>
            <p:seq>
              <p:cTn id="127" dur="indefinite" nodeType="mainSeq">
                <p:childTnLst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nodeType="clickEffect" fill="hold" presetClass="emph" presetID="6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  <p:par>
                                <p:cTn id="131" nodeType="withEffect" fill="hold" presetClass="emph" presetID="32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90AEC1C9-20EE-4FDF-B6A0-D5A1FD5493D1}" type="slidenum">
              <a:rPr lang="tr-TR" sz="1200">
                <a:solidFill>
                  <a:srgbClr val="898989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169" name="TextShape 2"/>
          <p:cNvSpPr txBox="1"/>
          <p:nvPr/>
        </p:nvSpPr>
        <p:spPr>
          <a:xfrm>
            <a:off x="324000" y="1700280"/>
            <a:ext cx="864036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tr-TR" sz="4400">
                <a:solidFill>
                  <a:srgbClr val="000000"/>
                </a:solidFill>
                <a:latin typeface="Times New Roman"/>
              </a:rPr>
              <a:t>Dinlediğiniz İçin Teşekkür Ederiz...</a:t>
            </a:r>
            <a:endParaRPr/>
          </a:p>
        </p:txBody>
      </p:sp>
      <p:pic>
        <p:nvPicPr>
          <p:cNvPr id="170" name="Resim 5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060000" y="3213000"/>
            <a:ext cx="2520000" cy="2232000"/>
          </a:xfrm>
          <a:prstGeom prst="rect">
            <a:avLst/>
          </a:prstGeom>
          <a:ln>
            <a:noFill/>
          </a:ln>
        </p:spPr>
      </p:pic>
      <p:sp>
        <p:nvSpPr>
          <p:cNvPr id="171" name="CustomShape 3"/>
          <p:cNvSpPr/>
          <p:nvPr/>
        </p:nvSpPr>
        <p:spPr>
          <a:xfrm>
            <a:off x="1043640" y="135000"/>
            <a:ext cx="165600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tr-TR" sz="900">
                <a:solidFill>
                  <a:srgbClr val="ffffff"/>
                </a:solidFill>
                <a:latin typeface="Times New Roman"/>
                <a:ea typeface="Kozuka Gothic Pr6N R"/>
              </a:rPr>
              <a:t>Ölçme, Değerlendirme ve Sınav Şube Müdürlüğü</a:t>
            </a:r>
            <a:endParaRPr/>
          </a:p>
        </p:txBody>
      </p:sp>
    </p:spTree>
  </p:cSld>
  <p:transition spd="slow">
    <p:blinds dir="vert"/>
  </p:transition>
  <p:timing>
    <p:tnLst>
      <p:par>
        <p:cTn id="132" dur="indefinite" restart="never" nodeType="tmRoot">
          <p:childTnLst>
            <p:seq>
              <p:cTn id="133" dur="indefinite" nodeType="mainSeq">
                <p:childTnLst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out">
                                      <p:cBhvr additive="repl">
                                        <p:cTn id="138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457200" y="1989000"/>
            <a:ext cx="8229240" cy="448092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b="1" lang="tr-TR" sz="3600">
                <a:solidFill>
                  <a:srgbClr val="000000"/>
                </a:solidFill>
                <a:latin typeface="Times New Roman"/>
                <a:ea typeface="ＭＳ Ｐゴシック"/>
              </a:rPr>
              <a:t>SINAV EVRAKI GÜVENLİK KUTULARININ ÜZERİNDE BULUNAN ETİKETİN VE GÜVENLİK KİLİTLERİNİN KONTROL EDİLMEMESİ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51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EC84AB2F-DB4B-4975-A477-285105382FDB}" type="slidenum">
              <a:rPr lang="tr-TR" sz="1200">
                <a:solidFill>
                  <a:srgbClr val="898989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52" name="CustomShape 3"/>
          <p:cNvSpPr/>
          <p:nvPr/>
        </p:nvSpPr>
        <p:spPr>
          <a:xfrm>
            <a:off x="2555640" y="11880"/>
            <a:ext cx="6588000" cy="96840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tr-TR" sz="1600">
                <a:solidFill>
                  <a:srgbClr val="ffffff"/>
                </a:solidFill>
                <a:latin typeface="Times New Roman"/>
              </a:rPr>
              <a:t>      </a:t>
            </a:r>
            <a:r>
              <a:rPr b="1" lang="tr-TR" sz="1600">
                <a:solidFill>
                  <a:srgbClr val="ffffff"/>
                </a:solidFill>
                <a:latin typeface="Times New Roman"/>
              </a:rPr>
              <a:t>SINAV EVAKI GÜVENLİK KUTULARININ, SINAV EVRAKI NAKİL GÖREVLİLERİNDEN TESLİM ALINMASI SIRASINDA TESPİT EDİLEN SORUNLAR</a:t>
            </a:r>
            <a:endParaRPr/>
          </a:p>
        </p:txBody>
      </p:sp>
      <p:sp>
        <p:nvSpPr>
          <p:cNvPr id="53" name="CustomShape 4"/>
          <p:cNvSpPr/>
          <p:nvPr/>
        </p:nvSpPr>
        <p:spPr>
          <a:xfrm>
            <a:off x="1043640" y="135000"/>
            <a:ext cx="165600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tr-TR" sz="900">
                <a:solidFill>
                  <a:srgbClr val="ffffff"/>
                </a:solidFill>
                <a:latin typeface="Times New Roman"/>
                <a:ea typeface="Kozuka Gothic Pr6N R"/>
              </a:rPr>
              <a:t>Ölçme, Değerlendirme ve Sınav Şube Müdürlüğü</a:t>
            </a:r>
            <a:endParaRPr/>
          </a:p>
        </p:txBody>
      </p:sp>
    </p:spTree>
  </p:cSld>
  <p:transition spd="slow">
    <p:blinds dir="vert"/>
  </p:transition>
  <p:timing>
    <p:tnLst>
      <p:par>
        <p:cTn id="7" dur="indefinite" restart="never" nodeType="tmRoot">
          <p:childTnLst>
            <p:seq>
              <p:cTn id="8" dur="indefinite" nodeType="mainSeq"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withEffect" fill="hold" presetClass="emph" presetID="32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Shape 1"/>
          <p:cNvSpPr txBox="1"/>
          <p:nvPr/>
        </p:nvSpPr>
        <p:spPr>
          <a:xfrm>
            <a:off x="457200" y="1052640"/>
            <a:ext cx="8362800" cy="54536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1" lang="tr-TR" sz="3200">
                <a:solidFill>
                  <a:srgbClr val="000000"/>
                </a:solidFill>
                <a:latin typeface="Times New Roman"/>
                <a:ea typeface="ＭＳ Ｐゴシック"/>
              </a:rPr>
              <a:t>Bu soruna bağlı olarak,</a:t>
            </a:r>
            <a:endParaRPr/>
          </a:p>
          <a:p>
            <a:pPr>
              <a:lnSpc>
                <a:spcPct val="100000"/>
              </a:lnSpc>
            </a:pPr>
            <a:r>
              <a:rPr b="1" lang="tr-TR" sz="3200">
                <a:solidFill>
                  <a:srgbClr val="000000"/>
                </a:solidFill>
                <a:latin typeface="Times New Roman"/>
                <a:ea typeface="ＭＳ Ｐゴシック"/>
              </a:rPr>
              <a:t>-Başka ilçe/Okul Sınav Evrak Güvenlik Kutularının alındığı,</a:t>
            </a:r>
            <a:endParaRPr/>
          </a:p>
          <a:p>
            <a:pPr>
              <a:lnSpc>
                <a:spcPct val="100000"/>
              </a:lnSpc>
            </a:pPr>
            <a:r>
              <a:rPr b="1" lang="tr-TR" sz="3200">
                <a:solidFill>
                  <a:srgbClr val="000000"/>
                </a:solidFill>
                <a:latin typeface="Times New Roman"/>
                <a:ea typeface="ＭＳ Ｐゴシック"/>
              </a:rPr>
              <a:t>-Sınav Evrak Güvenlik Kutularının eksik alındığı,</a:t>
            </a:r>
            <a:endParaRPr/>
          </a:p>
          <a:p>
            <a:pPr>
              <a:lnSpc>
                <a:spcPct val="100000"/>
              </a:lnSpc>
            </a:pPr>
            <a:r>
              <a:rPr b="1" lang="tr-TR" sz="3200">
                <a:solidFill>
                  <a:srgbClr val="000000"/>
                </a:solidFill>
                <a:latin typeface="Times New Roman"/>
                <a:ea typeface="ＭＳ Ｐゴシック"/>
              </a:rPr>
              <a:t>-Güvenlik kilitleri kırık bir şekilde Sınav Evrakı Saklama Odasına konulduğu veya kuryelere teslim edildiği,</a:t>
            </a:r>
            <a:endParaRPr/>
          </a:p>
          <a:p>
            <a:pPr>
              <a:lnSpc>
                <a:spcPct val="100000"/>
              </a:lnSpc>
            </a:pPr>
            <a:r>
              <a:rPr b="1" lang="tr-TR" sz="3200">
                <a:solidFill>
                  <a:srgbClr val="000000"/>
                </a:solidFill>
                <a:latin typeface="Times New Roman"/>
                <a:ea typeface="ＭＳ Ｐゴシック"/>
              </a:rPr>
              <a:t>- Sınav Evrak Güvenlik Kutularının bu şekilde teslim alınmasına rağmen tutanak tutulmadığı.</a:t>
            </a:r>
            <a:endParaRPr/>
          </a:p>
        </p:txBody>
      </p:sp>
      <p:sp>
        <p:nvSpPr>
          <p:cNvPr id="55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F3BB1803-A91D-443A-950E-3FD4ED4A174B}" type="slidenum">
              <a:rPr lang="tr-TR" sz="1200">
                <a:solidFill>
                  <a:srgbClr val="898989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56" name="CustomShape 3"/>
          <p:cNvSpPr/>
          <p:nvPr/>
        </p:nvSpPr>
        <p:spPr>
          <a:xfrm>
            <a:off x="1043640" y="135000"/>
            <a:ext cx="165600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tr-TR" sz="900">
                <a:solidFill>
                  <a:srgbClr val="ffffff"/>
                </a:solidFill>
                <a:latin typeface="Times New Roman"/>
                <a:ea typeface="Kozuka Gothic Pr6N R"/>
              </a:rPr>
              <a:t>Ölçme, Değerlendirme ve Sınav Şube Müdürlüğü</a:t>
            </a:r>
            <a:endParaRPr/>
          </a:p>
        </p:txBody>
      </p:sp>
    </p:spTree>
  </p:cSld>
  <p:transition spd="slow">
    <p:blinds dir="vert"/>
  </p:transition>
  <p:timing>
    <p:tnLst>
      <p:par>
        <p:cTn id="12" dur="indefinite" restart="never" nodeType="tmRoot">
          <p:childTnLst>
            <p:seq>
              <p:cTn id="1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437DC96E-17D3-4F6B-978F-A882E7AC92CB}" type="slidenum">
              <a:rPr lang="tr-TR" sz="1200">
                <a:solidFill>
                  <a:srgbClr val="898989"/>
                </a:solidFill>
                <a:latin typeface="Calibri"/>
              </a:rPr>
              <a:t>&lt;number&gt;</a:t>
            </a:fld>
            <a:endParaRPr/>
          </a:p>
        </p:txBody>
      </p:sp>
      <p:pic>
        <p:nvPicPr>
          <p:cNvPr id="58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611640" y="1412640"/>
            <a:ext cx="7803000" cy="4389120"/>
          </a:xfrm>
          <a:prstGeom prst="rect">
            <a:avLst/>
          </a:prstGeom>
          <a:ln w="9360">
            <a:noFill/>
          </a:ln>
        </p:spPr>
      </p:pic>
      <p:sp>
        <p:nvSpPr>
          <p:cNvPr id="59" name="CustomShape 2"/>
          <p:cNvSpPr/>
          <p:nvPr/>
        </p:nvSpPr>
        <p:spPr>
          <a:xfrm>
            <a:off x="3421800" y="258480"/>
            <a:ext cx="4176000" cy="58464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tr-TR" sz="2400">
                <a:solidFill>
                  <a:srgbClr val="ffffff"/>
                </a:solidFill>
                <a:latin typeface="Times New Roman"/>
              </a:rPr>
              <a:t>      </a:t>
            </a:r>
            <a:r>
              <a:rPr b="1" lang="tr-TR" sz="2400">
                <a:solidFill>
                  <a:srgbClr val="ffffff"/>
                </a:solidFill>
                <a:latin typeface="Times New Roman"/>
              </a:rPr>
              <a:t>DOĞRU KİLİTLEME</a:t>
            </a:r>
            <a:endParaRPr/>
          </a:p>
        </p:txBody>
      </p:sp>
      <p:sp>
        <p:nvSpPr>
          <p:cNvPr id="60" name="CustomShape 3"/>
          <p:cNvSpPr/>
          <p:nvPr/>
        </p:nvSpPr>
        <p:spPr>
          <a:xfrm>
            <a:off x="1043640" y="135000"/>
            <a:ext cx="165600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tr-TR" sz="900">
                <a:solidFill>
                  <a:srgbClr val="ffffff"/>
                </a:solidFill>
                <a:latin typeface="Times New Roman"/>
                <a:ea typeface="Kozuka Gothic Pr6N R"/>
              </a:rPr>
              <a:t>Ölçme, Değerlendirme ve Sınav Şube Müdürlüğü</a:t>
            </a:r>
            <a:endParaRPr/>
          </a:p>
        </p:txBody>
      </p:sp>
    </p:spTree>
  </p:cSld>
  <p:transition spd="slow">
    <p:blinds dir="vert"/>
  </p:transition>
  <p:timing>
    <p:tnLst>
      <p:par>
        <p:cTn id="14" dur="indefinite" restart="never" nodeType="tmRoot">
          <p:childTnLst>
            <p:seq>
              <p:cTn id="15" dur="indefinite" nodeType="mainSeq">
                <p:childTnLst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withEffect" fill="hold" presetClass="emph" presetID="32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AAC65BD5-B9CF-4675-815B-B98A8440B309}" type="slidenum">
              <a:rPr lang="tr-TR" sz="1200">
                <a:solidFill>
                  <a:srgbClr val="898989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62" name="CustomShape 2"/>
          <p:cNvSpPr/>
          <p:nvPr/>
        </p:nvSpPr>
        <p:spPr>
          <a:xfrm>
            <a:off x="467640" y="1412640"/>
            <a:ext cx="8136720" cy="545364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tr-TR" sz="3200">
                <a:solidFill>
                  <a:srgbClr val="000000"/>
                </a:solidFill>
                <a:latin typeface="Times New Roman"/>
                <a:ea typeface="ＭＳ Ｐゴシック"/>
              </a:rPr>
              <a:t>-Güvenlik Kilidi Kırık Olan Sınav Evrak Güvenlik Kutusu için tutulan tutanaklarda güvenlik görevlilerinin imzasının olmadığı,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tr-TR" sz="3200">
                <a:solidFill>
                  <a:srgbClr val="000000"/>
                </a:solidFill>
                <a:latin typeface="Times New Roman"/>
                <a:ea typeface="ＭＳ Ｐゴシック"/>
              </a:rPr>
              <a:t>-Sınav Evrakı Güvenlik Kutusunun kapağı iple bağlanıp mühürlenmediği, güvenlik görevlisinin de imzasının olduğu tutanak kutu üzerine bant ile yapıştırılmadan Sınav Evrakı Saklama Odasına konulduğu tespit edilmiştir.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63" name="CustomShape 3"/>
          <p:cNvSpPr/>
          <p:nvPr/>
        </p:nvSpPr>
        <p:spPr>
          <a:xfrm>
            <a:off x="1043640" y="135000"/>
            <a:ext cx="165600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tr-TR" sz="900">
                <a:solidFill>
                  <a:srgbClr val="ffffff"/>
                </a:solidFill>
                <a:latin typeface="Times New Roman"/>
                <a:ea typeface="Kozuka Gothic Pr6N R"/>
              </a:rPr>
              <a:t>Ölçme, Değerlendirme ve Sınav Şube Müdürlüğü</a:t>
            </a:r>
            <a:endParaRPr/>
          </a:p>
        </p:txBody>
      </p:sp>
    </p:spTree>
  </p:cSld>
  <p:transition spd="slow">
    <p:blinds dir="vert"/>
  </p:transition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C8C6D8E9-CE2F-49EA-9E40-60030ACE00D0}" type="slidenum">
              <a:rPr lang="tr-TR" sz="1200">
                <a:solidFill>
                  <a:srgbClr val="898989"/>
                </a:solidFill>
                <a:latin typeface="Calibri"/>
              </a:rPr>
              <a:t>&lt;number&gt;</a:t>
            </a:fld>
            <a:endParaRPr/>
          </a:p>
        </p:txBody>
      </p:sp>
      <p:pic>
        <p:nvPicPr>
          <p:cNvPr id="65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683640" y="1428840"/>
            <a:ext cx="7848360" cy="4896360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66" name="CustomShape 2"/>
          <p:cNvSpPr/>
          <p:nvPr/>
        </p:nvSpPr>
        <p:spPr>
          <a:xfrm>
            <a:off x="1043640" y="135000"/>
            <a:ext cx="165600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tr-TR" sz="900">
                <a:solidFill>
                  <a:srgbClr val="ffffff"/>
                </a:solidFill>
                <a:latin typeface="Times New Roman"/>
                <a:ea typeface="Kozuka Gothic Pr6N R"/>
              </a:rPr>
              <a:t>Ölçme, Değerlendirme ve Sınav Şube Müdürlüğü</a:t>
            </a:r>
            <a:endParaRPr/>
          </a:p>
        </p:txBody>
      </p:sp>
    </p:spTree>
  </p:cSld>
  <p:transition spd="slow">
    <p:blinds dir="vert"/>
  </p:transition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Shape 1"/>
          <p:cNvSpPr txBox="1"/>
          <p:nvPr/>
        </p:nvSpPr>
        <p:spPr>
          <a:xfrm>
            <a:off x="611640" y="1340640"/>
            <a:ext cx="8229240" cy="49662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tr-TR" sz="3200">
                <a:solidFill>
                  <a:srgbClr val="000000"/>
                </a:solidFill>
                <a:latin typeface="Times New Roman"/>
                <a:ea typeface="ＭＳ Ｐゴシック"/>
              </a:rPr>
              <a:t>SINAV GÜNÜ SINAV EVRAKI GÜVENLİK KUTULARININ SINAV BİNALARINA NAKLİNDE YAŞANAN AKSAKLIKLAR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tr-TR" sz="3200">
                <a:solidFill>
                  <a:srgbClr val="000000"/>
                </a:solidFill>
                <a:latin typeface="Times New Roman"/>
                <a:ea typeface="ＭＳ Ｐゴシック"/>
              </a:rPr>
              <a:t>- Gösteri yürüyüşü, miting, tören, pazar yeri vb etkenlerin dikkate alınmaması,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tr-TR" sz="3200">
                <a:solidFill>
                  <a:srgbClr val="000000"/>
                </a:solidFill>
                <a:latin typeface="Times New Roman"/>
                <a:ea typeface="ＭＳ Ｐゴシック"/>
              </a:rPr>
              <a:t>- Bu nedenle okullarda sınavın geç başlaması.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68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92AD2B82-E4F6-440E-9503-0DA6B4364F8A}" type="slidenum">
              <a:rPr lang="tr-TR" sz="1200">
                <a:solidFill>
                  <a:srgbClr val="898989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69" name="CustomShape 3"/>
          <p:cNvSpPr/>
          <p:nvPr/>
        </p:nvSpPr>
        <p:spPr>
          <a:xfrm>
            <a:off x="2375280" y="112320"/>
            <a:ext cx="6768360" cy="96840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algn="just">
              <a:lnSpc>
                <a:spcPct val="100000"/>
              </a:lnSpc>
            </a:pPr>
            <a:r>
              <a:rPr b="1" lang="tr-TR" sz="1400">
                <a:solidFill>
                  <a:srgbClr val="ffffff"/>
                </a:solidFill>
                <a:latin typeface="Times New Roman"/>
              </a:rPr>
              <a:t>       </a:t>
            </a:r>
            <a:r>
              <a:rPr b="1" lang="tr-TR" sz="1400">
                <a:solidFill>
                  <a:srgbClr val="ffffff"/>
                </a:solidFill>
                <a:latin typeface="Times New Roman"/>
              </a:rPr>
              <a:t>SINAV EVRAKI GÜVENLİK KUTULARININ SINAV EVRAKI SAKLAMA ODASINDAN ALINMASI, ŞEHİR İÇİ NAKİL KURYELERİNE TESLİMİ VE OKULLARA NAKLİ İŞLEMLERİNDE TESPİT EDİLEN SORUNLAR</a:t>
            </a:r>
            <a:endParaRPr/>
          </a:p>
          <a:p>
            <a:pPr>
              <a:lnSpc>
                <a:spcPct val="100000"/>
              </a:lnSpc>
            </a:pPr>
            <a:r>
              <a:rPr b="1" lang="tr-TR" sz="1400">
                <a:solidFill>
                  <a:srgbClr val="ffffff"/>
                </a:solidFill>
                <a:latin typeface="Times New Roman"/>
              </a:rPr>
              <a:t>        </a:t>
            </a:r>
            <a:endParaRPr/>
          </a:p>
        </p:txBody>
      </p:sp>
      <p:sp>
        <p:nvSpPr>
          <p:cNvPr id="70" name="CustomShape 4"/>
          <p:cNvSpPr/>
          <p:nvPr/>
        </p:nvSpPr>
        <p:spPr>
          <a:xfrm>
            <a:off x="1043640" y="135000"/>
            <a:ext cx="165600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tr-TR" sz="900">
                <a:solidFill>
                  <a:srgbClr val="ffffff"/>
                </a:solidFill>
                <a:latin typeface="Times New Roman"/>
                <a:ea typeface="Kozuka Gothic Pr6N R"/>
              </a:rPr>
              <a:t>Ölçme, Değerlendirme ve Sınav Şube Müdürlüğü</a:t>
            </a:r>
            <a:endParaRPr/>
          </a:p>
        </p:txBody>
      </p:sp>
    </p:spTree>
  </p:cSld>
  <p:transition spd="slow">
    <p:blinds dir="vert"/>
  </p:transition>
  <p:timing>
    <p:tnLst>
      <p:par>
        <p:cTn id="23" dur="indefinite" restart="never" nodeType="tmRoot">
          <p:childTnLst>
            <p:seq>
              <p:cTn id="24" dur="indefinite" nodeType="mainSeq">
                <p:childTnLst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withEffect" fill="hold" presetClass="emph" presetID="32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