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14" r:id="rId4"/>
    <p:sldId id="257" r:id="rId5"/>
    <p:sldId id="258" r:id="rId6"/>
    <p:sldId id="304" r:id="rId7"/>
    <p:sldId id="305" r:id="rId8"/>
    <p:sldId id="260" r:id="rId9"/>
    <p:sldId id="316" r:id="rId10"/>
    <p:sldId id="317" r:id="rId11"/>
    <p:sldId id="294" r:id="rId12"/>
    <p:sldId id="261" r:id="rId13"/>
    <p:sldId id="263" r:id="rId14"/>
    <p:sldId id="262" r:id="rId15"/>
    <p:sldId id="266" r:id="rId16"/>
    <p:sldId id="318" r:id="rId17"/>
    <p:sldId id="295" r:id="rId18"/>
    <p:sldId id="264" r:id="rId19"/>
    <p:sldId id="267" r:id="rId20"/>
    <p:sldId id="268" r:id="rId21"/>
    <p:sldId id="269" r:id="rId22"/>
    <p:sldId id="273" r:id="rId23"/>
    <p:sldId id="315" r:id="rId24"/>
    <p:sldId id="322" r:id="rId25"/>
    <p:sldId id="296" r:id="rId26"/>
    <p:sldId id="302" r:id="rId27"/>
    <p:sldId id="297" r:id="rId28"/>
    <p:sldId id="272" r:id="rId29"/>
    <p:sldId id="271" r:id="rId30"/>
    <p:sldId id="275" r:id="rId31"/>
    <p:sldId id="298" r:id="rId32"/>
    <p:sldId id="320" r:id="rId33"/>
    <p:sldId id="321" r:id="rId34"/>
    <p:sldId id="319" r:id="rId35"/>
    <p:sldId id="280" r:id="rId36"/>
    <p:sldId id="279" r:id="rId37"/>
    <p:sldId id="278" r:id="rId38"/>
    <p:sldId id="283" r:id="rId39"/>
    <p:sldId id="282" r:id="rId40"/>
    <p:sldId id="323" r:id="rId41"/>
    <p:sldId id="299" r:id="rId42"/>
    <p:sldId id="284" r:id="rId43"/>
    <p:sldId id="281" r:id="rId44"/>
    <p:sldId id="285" r:id="rId45"/>
    <p:sldId id="300" r:id="rId46"/>
    <p:sldId id="288" r:id="rId47"/>
    <p:sldId id="286" r:id="rId48"/>
    <p:sldId id="287" r:id="rId49"/>
    <p:sldId id="290" r:id="rId50"/>
    <p:sldId id="292" r:id="rId51"/>
    <p:sldId id="308" r:id="rId52"/>
    <p:sldId id="309" r:id="rId53"/>
    <p:sldId id="307" r:id="rId54"/>
    <p:sldId id="311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7" d="100"/>
          <a:sy n="87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b.gov.tr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5472608"/>
          </a:xfrm>
          <a:ln w="50800">
            <a:noFill/>
          </a:ln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2016-2017 8. SINIF 1. DÖNEM ORTAK SINAVLARI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ÖLÇME</a:t>
            </a:r>
            <a:r>
              <a:rPr lang="tr-TR" b="1" dirty="0">
                <a:solidFill>
                  <a:srgbClr val="FF0000"/>
                </a:solidFill>
              </a:rPr>
              <a:t>, DEĞERLENDİRME VE SINAV HİZMETLERİ ŞUBESİ 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56584"/>
          </a:xfrm>
          <a:ln w="50800">
            <a:solidFill>
              <a:schemeClr val="tx1"/>
            </a:solidFill>
          </a:ln>
        </p:spPr>
        <p:txBody>
          <a:bodyPr/>
          <a:lstStyle/>
          <a:p>
            <a:endParaRPr lang="tr-TR" dirty="0" smtClean="0"/>
          </a:p>
          <a:p>
            <a:pPr algn="just"/>
            <a:r>
              <a:rPr lang="en-US" dirty="0" err="1" smtClean="0"/>
              <a:t>Parasız</a:t>
            </a:r>
            <a:r>
              <a:rPr lang="en-US" dirty="0" smtClean="0"/>
              <a:t> </a:t>
            </a:r>
            <a:r>
              <a:rPr lang="en-US" dirty="0" err="1"/>
              <a:t>yatılılık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bursluluk</a:t>
            </a:r>
            <a:r>
              <a:rPr lang="en-US" dirty="0"/>
              <a:t> </a:t>
            </a:r>
            <a:r>
              <a:rPr lang="en-US" dirty="0" err="1"/>
              <a:t>hakkından</a:t>
            </a:r>
            <a:r>
              <a:rPr lang="en-US" dirty="0"/>
              <a:t> </a:t>
            </a:r>
            <a:r>
              <a:rPr lang="en-US" dirty="0" err="1"/>
              <a:t>yararlanmak</a:t>
            </a:r>
            <a:r>
              <a:rPr lang="en-US" dirty="0"/>
              <a:t> </a:t>
            </a:r>
            <a:r>
              <a:rPr lang="en-US" dirty="0" err="1"/>
              <a:t>isteyen</a:t>
            </a:r>
            <a:r>
              <a:rPr lang="en-US" dirty="0"/>
              <a:t> 8’inci </a:t>
            </a:r>
            <a:r>
              <a:rPr lang="en-US" dirty="0" err="1"/>
              <a:t>sınıf</a:t>
            </a:r>
            <a:r>
              <a:rPr lang="tr-TR" dirty="0"/>
              <a:t> </a:t>
            </a:r>
            <a:r>
              <a:rPr lang="en-US" dirty="0" err="1"/>
              <a:t>öğrencileri</a:t>
            </a:r>
            <a:r>
              <a:rPr lang="en-US" dirty="0"/>
              <a:t>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PYBS’ye</a:t>
            </a:r>
            <a:r>
              <a:rPr lang="en-US" dirty="0"/>
              <a:t> </a:t>
            </a:r>
            <a:r>
              <a:rPr lang="en-US" dirty="0" err="1"/>
              <a:t>girmeyecek</a:t>
            </a:r>
            <a:r>
              <a:rPr lang="en-US" dirty="0"/>
              <a:t>, PYBS </a:t>
            </a:r>
            <a:r>
              <a:rPr lang="en-US" dirty="0" err="1"/>
              <a:t>kılavuzuna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şartıyla</a:t>
            </a:r>
            <a:r>
              <a:rPr lang="en-US" dirty="0"/>
              <a:t> </a:t>
            </a:r>
            <a:r>
              <a:rPr lang="en-US" dirty="0" smtClean="0"/>
              <a:t>AOSP</a:t>
            </a:r>
            <a:r>
              <a:rPr lang="tr-TR" dirty="0" smtClean="0"/>
              <a:t>(Ağırlıklı Ortak Sınav Puanı)</a:t>
            </a:r>
            <a:r>
              <a:rPr lang="en-US" dirty="0" smtClean="0"/>
              <a:t>, </a:t>
            </a:r>
            <a:r>
              <a:rPr lang="en-US" dirty="0"/>
              <a:t>PYBS </a:t>
            </a:r>
            <a:r>
              <a:rPr lang="en-US" dirty="0" err="1"/>
              <a:t>yerleştirme</a:t>
            </a:r>
            <a:r>
              <a:rPr lang="en-US" dirty="0"/>
              <a:t> </a:t>
            </a:r>
            <a:r>
              <a:rPr lang="en-US" dirty="0" err="1"/>
              <a:t>puanı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değerlendirilecektir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1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306490"/>
          </a:xfrm>
        </p:spPr>
        <p:txBody>
          <a:bodyPr>
            <a:normAutofit/>
          </a:bodyPr>
          <a:lstStyle/>
          <a:p>
            <a:pPr marL="0" indent="0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 İL /İLÇE MİLLİ EĞİTİM MÜDÜRLÜKLERİNCE </a:t>
            </a:r>
            <a:b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YAPILACAK İŞLEMLER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4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342" y="476672"/>
            <a:ext cx="8229600" cy="5904655"/>
          </a:xfrm>
          <a:ln w="50800">
            <a:solidFill>
              <a:schemeClr val="tx1"/>
            </a:solidFill>
          </a:ln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tr-TR" dirty="0">
                <a:cs typeface="Times New Roman" panose="02020603050405020304" pitchFamily="18" charset="0"/>
              </a:rPr>
              <a:t>Güvenlik </a:t>
            </a:r>
            <a:r>
              <a:rPr lang="tr-TR" dirty="0" smtClean="0">
                <a:cs typeface="Times New Roman" panose="02020603050405020304" pitchFamily="18" charset="0"/>
              </a:rPr>
              <a:t>için ilgili birimlerle </a:t>
            </a:r>
            <a:r>
              <a:rPr lang="tr-TR" dirty="0">
                <a:cs typeface="Times New Roman" panose="02020603050405020304" pitchFamily="18" charset="0"/>
              </a:rPr>
              <a:t>i</a:t>
            </a:r>
            <a:r>
              <a:rPr lang="tr-TR" dirty="0" smtClean="0">
                <a:cs typeface="Times New Roman" panose="02020603050405020304" pitchFamily="18" charset="0"/>
              </a:rPr>
              <a:t>letişime geçilecektir. </a:t>
            </a:r>
          </a:p>
          <a:p>
            <a:pPr marL="0" indent="0" algn="just">
              <a:buNone/>
            </a:pPr>
            <a:r>
              <a:rPr lang="tr-TR" dirty="0" smtClean="0">
                <a:cs typeface="Times New Roman" panose="02020603050405020304" pitchFamily="18" charset="0"/>
              </a:rPr>
              <a:t>(Emniyet , Jandarma ) </a:t>
            </a: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35766" y="5085184"/>
            <a:ext cx="8229600" cy="1296143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dirty="0" smtClean="0">
                <a:cs typeface="Times New Roman" panose="02020603050405020304" pitchFamily="18" charset="0"/>
              </a:rPr>
              <a:t>Sevkiyatta, şehir içi nakil görevlileri yanında 1 (bir) güvenlik görevlisi bulundurulacaktır.</a:t>
            </a:r>
          </a:p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35766" y="1628800"/>
            <a:ext cx="8229600" cy="1296144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dirty="0" smtClean="0">
                <a:cs typeface="Times New Roman" panose="02020603050405020304" pitchFamily="18" charset="0"/>
              </a:rPr>
              <a:t>2. Sınav evrakı saklama odasının güvenliği ve nöbetçi </a:t>
            </a:r>
          </a:p>
          <a:p>
            <a:pPr marL="0" indent="0" algn="just">
              <a:buNone/>
            </a:pPr>
            <a:r>
              <a:rPr lang="tr-TR" dirty="0" smtClean="0">
                <a:cs typeface="Times New Roman" panose="02020603050405020304" pitchFamily="18" charset="0"/>
              </a:rPr>
              <a:t>uygulaması yapılacaktır.</a:t>
            </a: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35766" y="3356992"/>
            <a:ext cx="8229600" cy="1296144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dirty="0" smtClean="0">
                <a:cs typeface="Times New Roman" panose="02020603050405020304" pitchFamily="18" charset="0"/>
              </a:rPr>
              <a:t>3. Konaklama halinde, sınav evrakı nakil aracının güvenliği sağlanacaktır.</a:t>
            </a:r>
          </a:p>
        </p:txBody>
      </p:sp>
    </p:spTree>
    <p:extLst>
      <p:ext uri="{BB962C8B-B14F-4D97-AF65-F5344CB8AC3E}">
        <p14:creationId xmlns:p14="http://schemas.microsoft.com/office/powerpoint/2010/main" val="18056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5272" y="476672"/>
            <a:ext cx="8229600" cy="5976663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cs typeface="Times New Roman" panose="02020603050405020304" pitchFamily="18" charset="0"/>
              </a:rPr>
              <a:t>5. Okul </a:t>
            </a:r>
            <a:r>
              <a:rPr lang="tr-TR" dirty="0">
                <a:cs typeface="Times New Roman" panose="02020603050405020304" pitchFamily="18" charset="0"/>
              </a:rPr>
              <a:t>b</a:t>
            </a:r>
            <a:r>
              <a:rPr lang="tr-TR" dirty="0" smtClean="0">
                <a:cs typeface="Times New Roman" panose="02020603050405020304" pitchFamily="18" charset="0"/>
              </a:rPr>
              <a:t>inalarına ait değişikliklere ilişkin, </a:t>
            </a:r>
            <a:r>
              <a:rPr lang="tr-TR" dirty="0">
                <a:cs typeface="Times New Roman" panose="02020603050405020304" pitchFamily="18" charset="0"/>
              </a:rPr>
              <a:t>g</a:t>
            </a:r>
            <a:r>
              <a:rPr lang="tr-TR" dirty="0" smtClean="0">
                <a:cs typeface="Times New Roman" panose="02020603050405020304" pitchFamily="18" charset="0"/>
              </a:rPr>
              <a:t>erekli </a:t>
            </a:r>
            <a:r>
              <a:rPr lang="tr-TR" dirty="0">
                <a:cs typeface="Times New Roman" panose="02020603050405020304" pitchFamily="18" charset="0"/>
              </a:rPr>
              <a:t>t</a:t>
            </a:r>
            <a:r>
              <a:rPr lang="tr-TR" dirty="0" smtClean="0">
                <a:cs typeface="Times New Roman" panose="02020603050405020304" pitchFamily="18" charset="0"/>
              </a:rPr>
              <a:t>edbirler alınacaktır.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5272" y="1628800"/>
            <a:ext cx="8229600" cy="1872208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dirty="0" smtClean="0">
                <a:cs typeface="Times New Roman" panose="02020603050405020304" pitchFamily="18" charset="0"/>
              </a:rPr>
              <a:t>6. Sınav binalarında görevlendirilen Bina Sınav Sorumlusu (İl Temsilcisi) raporu, sınav yapılan okulun Bina Komisyon Başkanı ile birlikte </a:t>
            </a:r>
            <a:r>
              <a:rPr lang="tr-TR" dirty="0" err="1" smtClean="0">
                <a:cs typeface="Times New Roman" panose="02020603050405020304" pitchFamily="18" charset="0"/>
              </a:rPr>
              <a:t>MEBBİS’ten</a:t>
            </a:r>
            <a:r>
              <a:rPr lang="tr-TR" dirty="0" smtClean="0">
                <a:cs typeface="Times New Roman" panose="02020603050405020304" pitchFamily="18" charset="0"/>
              </a:rPr>
              <a:t> doldurulacaktır.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5272" y="3789041"/>
            <a:ext cx="8229600" cy="2520280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dirty="0" smtClean="0"/>
              <a:t>7. Ortak </a:t>
            </a:r>
            <a:r>
              <a:rPr lang="tr-TR" dirty="0" smtClean="0">
                <a:cs typeface="Times New Roman" panose="02020603050405020304" pitchFamily="18" charset="0"/>
              </a:rPr>
              <a:t>Sınavlarda salonlara görevlendirilen          öğretmenler farklı  okul ve branşta olacak, rehber öğretmenlere branşları dışında görev verilmeyecek, rehber öğretmenler sınav boyunca görevli oldukları okulda hazır bulunacaklardır.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30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620691"/>
            <a:ext cx="8640960" cy="5760637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cs typeface="Times New Roman" panose="02020603050405020304" pitchFamily="18" charset="0"/>
              </a:rPr>
              <a:t>8</a:t>
            </a:r>
            <a:r>
              <a:rPr lang="tr-TR" dirty="0">
                <a:cs typeface="Times New Roman" panose="02020603050405020304" pitchFamily="18" charset="0"/>
              </a:rPr>
              <a:t>. Ortak Sınavların </a:t>
            </a:r>
            <a:r>
              <a:rPr lang="tr-TR" dirty="0" smtClean="0">
                <a:cs typeface="Times New Roman" panose="02020603050405020304" pitchFamily="18" charset="0"/>
              </a:rPr>
              <a:t>yapıldığı günlerde,    sınavların </a:t>
            </a:r>
            <a:r>
              <a:rPr lang="tr-TR" dirty="0">
                <a:cs typeface="Times New Roman" panose="02020603050405020304" pitchFamily="18" charset="0"/>
              </a:rPr>
              <a:t>y</a:t>
            </a:r>
            <a:r>
              <a:rPr lang="tr-TR" dirty="0" smtClean="0">
                <a:cs typeface="Times New Roman" panose="02020603050405020304" pitchFamily="18" charset="0"/>
              </a:rPr>
              <a:t>apıldığı </a:t>
            </a:r>
            <a:r>
              <a:rPr lang="tr-TR" dirty="0">
                <a:cs typeface="Times New Roman" panose="02020603050405020304" pitchFamily="18" charset="0"/>
              </a:rPr>
              <a:t>o</a:t>
            </a:r>
            <a:r>
              <a:rPr lang="tr-TR" dirty="0" smtClean="0">
                <a:cs typeface="Times New Roman" panose="02020603050405020304" pitchFamily="18" charset="0"/>
              </a:rPr>
              <a:t>kulda ders    yapılmayacak, ancak görevli tüm     öğretmenler okulda hazır bulunacaklardır. 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2537" y="4725144"/>
            <a:ext cx="8640960" cy="1152128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dirty="0" smtClean="0">
                <a:cs typeface="Times New Roman" panose="02020603050405020304" pitchFamily="18" charset="0"/>
              </a:rPr>
              <a:t>10. Özel okullarda yapılan sınavda, okuldan en az 2 (İki) idareci  görevlendirilecektir.</a:t>
            </a:r>
          </a:p>
          <a:p>
            <a:pPr marL="0" indent="0" algn="just">
              <a:buFont typeface="Arial" pitchFamily="34" charset="0"/>
              <a:buNone/>
            </a:pPr>
            <a:endParaRPr lang="tr-TR" sz="28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237547" y="2636912"/>
            <a:ext cx="8640960" cy="1800200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dirty="0" smtClean="0">
                <a:cs typeface="Times New Roman" panose="02020603050405020304" pitchFamily="18" charset="0"/>
              </a:rPr>
              <a:t>9. Özel durumlarda yedek salonda, evde,    hastanede veya cezaevinde gerekli tedbirler     alınmak suretiyle sınav yapılacaktır.</a:t>
            </a:r>
          </a:p>
        </p:txBody>
      </p:sp>
    </p:spTree>
    <p:extLst>
      <p:ext uri="{BB962C8B-B14F-4D97-AF65-F5344CB8AC3E}">
        <p14:creationId xmlns:p14="http://schemas.microsoft.com/office/powerpoint/2010/main" val="14466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026" y="1628800"/>
            <a:ext cx="8229600" cy="1764196"/>
          </a:xfrm>
          <a:ln w="50800"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tr-T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tr-TR" dirty="0">
                <a:cs typeface="Times New Roman" panose="02020603050405020304" pitchFamily="18" charset="0"/>
              </a:rPr>
              <a:t>Ortak bina ve bahçe kullanan okullarda    yapılan sınavlarda  öğrencilerin dikkatinin   dağılmaması için gerekli önlemler      alınacaktır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02026" y="476672"/>
            <a:ext cx="8229600" cy="5832648"/>
          </a:xfrm>
          <a:prstGeom prst="rect">
            <a:avLst/>
          </a:prstGeom>
          <a:ln w="50800" cap="sq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tr-TR" dirty="0" smtClean="0">
                <a:cs typeface="Times New Roman" panose="02020603050405020304" pitchFamily="18" charset="0"/>
              </a:rPr>
              <a:t>Sınavların sağlıklı olarak yürütülmesi İçin gerekli toplantılar yapılacaktır.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3573016"/>
            <a:ext cx="8229600" cy="2438859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okulları</a:t>
            </a:r>
            <a:r>
              <a:rPr lang="en-US" dirty="0"/>
              <a:t> (</a:t>
            </a:r>
            <a:r>
              <a:rPr lang="en-US" dirty="0" err="1"/>
              <a:t>merkezleri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okulların</a:t>
            </a:r>
            <a:r>
              <a:rPr lang="en-US" dirty="0"/>
              <a:t> </a:t>
            </a:r>
            <a:r>
              <a:rPr lang="en-US" dirty="0" err="1"/>
              <a:t>programını</a:t>
            </a:r>
            <a:r>
              <a:rPr lang="en-US" dirty="0"/>
              <a:t> </a:t>
            </a:r>
            <a:r>
              <a:rPr lang="en-US" dirty="0" err="1"/>
              <a:t>uygulayan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sınıflarında</a:t>
            </a:r>
            <a:r>
              <a:rPr lang="en-US" dirty="0"/>
              <a:t> </a:t>
            </a:r>
            <a:r>
              <a:rPr lang="en-US" dirty="0" err="1"/>
              <a:t>öğrenimlerini</a:t>
            </a:r>
            <a:r>
              <a:rPr lang="en-US" dirty="0"/>
              <a:t> </a:t>
            </a:r>
            <a:r>
              <a:rPr lang="en-US" dirty="0" err="1"/>
              <a:t>sürdüren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ağır</a:t>
            </a:r>
            <a:r>
              <a:rPr lang="en-US" dirty="0"/>
              <a:t> </a:t>
            </a:r>
            <a:r>
              <a:rPr lang="en-US" dirty="0" err="1"/>
              <a:t>düzeyde</a:t>
            </a:r>
            <a:r>
              <a:rPr lang="en-US" dirty="0"/>
              <a:t> </a:t>
            </a:r>
            <a:r>
              <a:rPr lang="en-US" dirty="0" err="1"/>
              <a:t>zihinsel</a:t>
            </a:r>
            <a:r>
              <a:rPr lang="en-US" dirty="0"/>
              <a:t> </a:t>
            </a:r>
            <a:r>
              <a:rPr lang="en-US" dirty="0" err="1"/>
              <a:t>engelli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ağır</a:t>
            </a:r>
            <a:r>
              <a:rPr lang="en-US" dirty="0"/>
              <a:t> </a:t>
            </a:r>
            <a:r>
              <a:rPr lang="en-US" dirty="0" err="1"/>
              <a:t>otistik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sınavlardan</a:t>
            </a:r>
            <a:r>
              <a:rPr lang="en-US" dirty="0"/>
              <a:t> </a:t>
            </a:r>
            <a:r>
              <a:rPr lang="en-US" dirty="0" err="1"/>
              <a:t>muaf</a:t>
            </a:r>
            <a:r>
              <a:rPr lang="en-US" dirty="0"/>
              <a:t> </a:t>
            </a:r>
            <a:r>
              <a:rPr lang="en-US" dirty="0" err="1"/>
              <a:t>tutulacaktır</a:t>
            </a:r>
            <a:r>
              <a:rPr lang="en-US" dirty="0"/>
              <a:t>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13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502026" y="476672"/>
            <a:ext cx="8229600" cy="5832648"/>
          </a:xfrm>
          <a:prstGeom prst="rect">
            <a:avLst/>
          </a:prstGeom>
          <a:ln w="50800" cap="sq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en-US" dirty="0"/>
              <a:t> Bu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yerleştirmeleri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</a:t>
            </a:r>
            <a:r>
              <a:rPr lang="en-US" dirty="0" err="1"/>
              <a:t>olsa</a:t>
            </a:r>
            <a:r>
              <a:rPr lang="en-US" dirty="0"/>
              <a:t> </a:t>
            </a:r>
            <a:r>
              <a:rPr lang="en-US" dirty="0" err="1"/>
              <a:t>dahi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yürütme</a:t>
            </a:r>
            <a:r>
              <a:rPr lang="en-US" dirty="0"/>
              <a:t> </a:t>
            </a:r>
            <a:r>
              <a:rPr lang="en-US" dirty="0" err="1"/>
              <a:t>komisyonu</a:t>
            </a:r>
            <a:r>
              <a:rPr lang="en-US" dirty="0"/>
              <a:t> </a:t>
            </a:r>
            <a:r>
              <a:rPr lang="en-US" dirty="0" err="1"/>
              <a:t>kararı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sınava</a:t>
            </a:r>
            <a:r>
              <a:rPr lang="en-US" dirty="0"/>
              <a:t> </a:t>
            </a:r>
            <a:r>
              <a:rPr lang="en-US" dirty="0" err="1"/>
              <a:t>alınmayacaklardır</a:t>
            </a:r>
            <a:r>
              <a:rPr lang="en-US" dirty="0"/>
              <a:t>.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evrakları</a:t>
            </a:r>
            <a:r>
              <a:rPr lang="en-US" dirty="0"/>
              <a:t> </a:t>
            </a:r>
            <a:r>
              <a:rPr lang="en-US" dirty="0" err="1"/>
              <a:t>açılmadan</a:t>
            </a:r>
            <a:r>
              <a:rPr lang="en-US" dirty="0"/>
              <a:t> </a:t>
            </a:r>
            <a:r>
              <a:rPr lang="en-US" dirty="0" err="1"/>
              <a:t>tutanakla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edilecektir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endParaRPr lang="tr-T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dirty="0"/>
              <a:t>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sınavında</a:t>
            </a:r>
            <a:r>
              <a:rPr lang="en-US" dirty="0"/>
              <a:t>, her </a:t>
            </a:r>
            <a:r>
              <a:rPr lang="en-US" dirty="0" err="1"/>
              <a:t>sıraya</a:t>
            </a:r>
            <a:r>
              <a:rPr lang="en-US" dirty="0"/>
              <a:t> 1(</a:t>
            </a:r>
            <a:r>
              <a:rPr lang="en-US" dirty="0" err="1"/>
              <a:t>bir</a:t>
            </a:r>
            <a:r>
              <a:rPr lang="en-US" dirty="0"/>
              <a:t>)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oturacak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salonları</a:t>
            </a:r>
            <a:r>
              <a:rPr lang="en-US" dirty="0"/>
              <a:t> 20 (</a:t>
            </a:r>
            <a:r>
              <a:rPr lang="en-US" dirty="0" err="1"/>
              <a:t>yirmi</a:t>
            </a:r>
            <a:r>
              <a:rPr lang="en-US" dirty="0"/>
              <a:t>)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yerleştirilmiştir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salonlarına</a:t>
            </a:r>
            <a:r>
              <a:rPr lang="en-US" dirty="0"/>
              <a:t> 20 (</a:t>
            </a:r>
            <a:r>
              <a:rPr lang="en-US" dirty="0" err="1"/>
              <a:t>yirmi</a:t>
            </a:r>
            <a:r>
              <a:rPr lang="en-US" dirty="0"/>
              <a:t>) </a:t>
            </a:r>
            <a:r>
              <a:rPr lang="en-US" dirty="0" err="1"/>
              <a:t>sıranın</a:t>
            </a:r>
            <a:r>
              <a:rPr lang="en-US" dirty="0"/>
              <a:t> </a:t>
            </a:r>
            <a:r>
              <a:rPr lang="en-US" dirty="0" err="1"/>
              <a:t>sığmadığı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okullarının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merkezlerinde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salon </a:t>
            </a:r>
            <a:r>
              <a:rPr lang="en-US" dirty="0" err="1"/>
              <a:t>planlaması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planlamaya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yeteri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öğretmenin</a:t>
            </a:r>
            <a:r>
              <a:rPr lang="en-US" dirty="0"/>
              <a:t> </a:t>
            </a:r>
            <a:r>
              <a:rPr lang="en-US" dirty="0" err="1"/>
              <a:t>görevlendirilmesi</a:t>
            </a:r>
            <a:r>
              <a:rPr lang="en-US" dirty="0"/>
              <a:t> </a:t>
            </a:r>
            <a:r>
              <a:rPr lang="en-US" dirty="0" err="1"/>
              <a:t>sağlanacaktır</a:t>
            </a:r>
            <a:r>
              <a:rPr lang="en-US" dirty="0"/>
              <a:t>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40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pPr marL="0" indent="0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BİNA SINAV KOMİSYONUNCA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YAPILACAK İŞLEMLER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95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cs typeface="Times New Roman" panose="02020603050405020304" pitchFamily="18" charset="0"/>
              </a:rPr>
              <a:t>Bölge</a:t>
            </a:r>
            <a:r>
              <a:rPr lang="en-US" sz="2800" dirty="0" smtClean="0"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cs typeface="Times New Roman" panose="02020603050405020304" pitchFamily="18" charset="0"/>
              </a:rPr>
              <a:t>sınav</a:t>
            </a:r>
            <a:r>
              <a:rPr lang="en-US" sz="2800" dirty="0"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cs typeface="Times New Roman" panose="02020603050405020304" pitchFamily="18" charset="0"/>
              </a:rPr>
              <a:t>yürütme</a:t>
            </a:r>
            <a:r>
              <a:rPr lang="en-US" sz="2800" dirty="0"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cs typeface="Times New Roman" panose="02020603050405020304" pitchFamily="18" charset="0"/>
              </a:rPr>
              <a:t>komisyonunun</a:t>
            </a:r>
            <a:r>
              <a:rPr lang="en-US" sz="2800" dirty="0"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cs typeface="Times New Roman" panose="02020603050405020304" pitchFamily="18" charset="0"/>
              </a:rPr>
              <a:t>sınavla</a:t>
            </a:r>
            <a:r>
              <a:rPr lang="en-US" sz="2800" dirty="0"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cs typeface="Times New Roman" panose="02020603050405020304" pitchFamily="18" charset="0"/>
              </a:rPr>
              <a:t>ilgili</a:t>
            </a:r>
            <a:r>
              <a:rPr lang="en-US" sz="2800" dirty="0"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cs typeface="Times New Roman" panose="02020603050405020304" pitchFamily="18" charset="0"/>
              </a:rPr>
              <a:t>yapacağı</a:t>
            </a:r>
            <a:r>
              <a:rPr lang="en-US" sz="2800" dirty="0"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cs typeface="Times New Roman" panose="02020603050405020304" pitchFamily="18" charset="0"/>
              </a:rPr>
              <a:t>toplantıya</a:t>
            </a:r>
            <a:r>
              <a:rPr lang="en-US" sz="2800" dirty="0">
                <a:cs typeface="Times New Roman" panose="02020603050405020304" pitchFamily="18" charset="0"/>
              </a:rPr>
              <a:t>,   </a:t>
            </a:r>
            <a:r>
              <a:rPr lang="en-US" sz="2800" dirty="0" err="1">
                <a:cs typeface="Times New Roman" panose="02020603050405020304" pitchFamily="18" charset="0"/>
              </a:rPr>
              <a:t>bina</a:t>
            </a:r>
            <a:r>
              <a:rPr lang="en-US" sz="2800" dirty="0"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cs typeface="Times New Roman" panose="02020603050405020304" pitchFamily="18" charset="0"/>
              </a:rPr>
              <a:t>sınav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komisyonu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başkanı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temsilci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olarak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katılır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Toplantıda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görüşülen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hususlar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alınan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kararlara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göre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okulda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sınav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planlamasını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organizasyonunu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yapa</a:t>
            </a:r>
            <a:r>
              <a:rPr lang="tr-TR" sz="2800" dirty="0" smtClean="0"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cs typeface="Times New Roman" panose="02020603050405020304" pitchFamily="18" charset="0"/>
              </a:rPr>
              <a:t>.</a:t>
            </a:r>
            <a:endParaRPr lang="tr-TR" sz="2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23528" y="5157191"/>
            <a:ext cx="8496944" cy="1080121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3000" dirty="0" smtClean="0">
                <a:cs typeface="Times New Roman" panose="02020603050405020304" pitchFamily="18" charset="0"/>
              </a:rPr>
              <a:t>3. </a:t>
            </a:r>
            <a:r>
              <a:rPr lang="en-US" sz="3000" dirty="0" err="1" smtClean="0">
                <a:cs typeface="Times New Roman" panose="02020603050405020304" pitchFamily="18" charset="0"/>
              </a:rPr>
              <a:t>Sınav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görevlilerine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ait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tr-TR" sz="3000" dirty="0" smtClean="0">
                <a:cs typeface="Times New Roman" panose="02020603050405020304" pitchFamily="18" charset="0"/>
              </a:rPr>
              <a:t>ad, </a:t>
            </a:r>
            <a:r>
              <a:rPr lang="tr-TR" sz="3000" dirty="0" err="1" smtClean="0">
                <a:cs typeface="Times New Roman" panose="02020603050405020304" pitchFamily="18" charset="0"/>
              </a:rPr>
              <a:t>soyad</a:t>
            </a:r>
            <a:r>
              <a:rPr lang="tr-TR" sz="3000" dirty="0" smtClean="0">
                <a:cs typeface="Times New Roman" panose="02020603050405020304" pitchFamily="18" charset="0"/>
              </a:rPr>
              <a:t> ve </a:t>
            </a:r>
            <a:r>
              <a:rPr lang="en-US" sz="3000" dirty="0" err="1" smtClean="0">
                <a:cs typeface="Times New Roman" panose="02020603050405020304" pitchFamily="18" charset="0"/>
              </a:rPr>
              <a:t>görevlerini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gösterir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yaka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kartı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hazırlar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ve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sınav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süresince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görevlilerin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üzerinde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bulunmasını</a:t>
            </a: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cs typeface="Times New Roman" panose="02020603050405020304" pitchFamily="18" charset="0"/>
              </a:rPr>
              <a:t>sağlar</a:t>
            </a:r>
            <a:r>
              <a:rPr lang="en-US" sz="3000" dirty="0" smtClean="0">
                <a:cs typeface="Times New Roman" panose="02020603050405020304" pitchFamily="18" charset="0"/>
              </a:rPr>
              <a:t>.</a:t>
            </a:r>
            <a:endParaRPr lang="tr-TR" sz="3000" dirty="0" smtClean="0"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23528" y="2708920"/>
            <a:ext cx="8496944" cy="1944216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11200" dirty="0" smtClean="0">
                <a:cs typeface="Times New Roman" panose="02020603050405020304" pitchFamily="18" charset="0"/>
              </a:rPr>
              <a:t>2.</a:t>
            </a:r>
            <a:r>
              <a:rPr lang="en-US" sz="11200" dirty="0" smtClean="0">
                <a:cs typeface="Times New Roman" panose="02020603050405020304" pitchFamily="18" charset="0"/>
              </a:rPr>
              <a:t> Salon </a:t>
            </a:r>
            <a:r>
              <a:rPr lang="en-US" sz="11200" dirty="0" err="1" smtClean="0">
                <a:cs typeface="Times New Roman" panose="02020603050405020304" pitchFamily="18" charset="0"/>
              </a:rPr>
              <a:t>görevlileri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ile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sınav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başlama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saatinden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en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az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bir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saat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önce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toplantı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yaparak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kura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ile</a:t>
            </a:r>
            <a:r>
              <a:rPr lang="en-US" sz="11200" dirty="0" smtClean="0">
                <a:cs typeface="Times New Roman" panose="02020603050405020304" pitchFamily="18" charset="0"/>
              </a:rPr>
              <a:t> salon </a:t>
            </a:r>
            <a:r>
              <a:rPr lang="en-US" sz="11200" dirty="0" err="1" smtClean="0">
                <a:cs typeface="Times New Roman" panose="02020603050405020304" pitchFamily="18" charset="0"/>
              </a:rPr>
              <a:t>başkanı</a:t>
            </a:r>
            <a:r>
              <a:rPr lang="en-US" sz="11200" dirty="0" smtClean="0">
                <a:cs typeface="Times New Roman" panose="02020603050405020304" pitchFamily="18" charset="0"/>
              </a:rPr>
              <a:t>, </a:t>
            </a:r>
            <a:r>
              <a:rPr lang="en-US" sz="11200" dirty="0" err="1" smtClean="0">
                <a:cs typeface="Times New Roman" panose="02020603050405020304" pitchFamily="18" charset="0"/>
              </a:rPr>
              <a:t>gözetmen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ve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yedek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gözetmen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görevlilerini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belirler</a:t>
            </a:r>
            <a:r>
              <a:rPr lang="en-US" sz="11200" dirty="0" smtClean="0">
                <a:cs typeface="Times New Roman" panose="02020603050405020304" pitchFamily="18" charset="0"/>
              </a:rPr>
              <a:t>, </a:t>
            </a:r>
            <a:r>
              <a:rPr lang="en-US" sz="11200" dirty="0" err="1" smtClean="0">
                <a:cs typeface="Times New Roman" panose="02020603050405020304" pitchFamily="18" charset="0"/>
              </a:rPr>
              <a:t>görev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ve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sorumluluklarını</a:t>
            </a:r>
            <a:r>
              <a:rPr lang="en-US" sz="11200" dirty="0" smtClean="0">
                <a:cs typeface="Times New Roman" panose="02020603050405020304" pitchFamily="18" charset="0"/>
              </a:rPr>
              <a:t> </a:t>
            </a:r>
            <a:r>
              <a:rPr lang="en-US" sz="11200" dirty="0" err="1" smtClean="0">
                <a:cs typeface="Times New Roman" panose="02020603050405020304" pitchFamily="18" charset="0"/>
              </a:rPr>
              <a:t>açıklar</a:t>
            </a:r>
            <a:r>
              <a:rPr lang="en-US" sz="11200" dirty="0" smtClean="0">
                <a:cs typeface="Times New Roman" panose="02020603050405020304" pitchFamily="18" charset="0"/>
              </a:rPr>
              <a:t>.  </a:t>
            </a:r>
            <a:r>
              <a:rPr lang="en-US" sz="11200" dirty="0" err="1" smtClean="0">
                <a:cs typeface="Times New Roman" panose="02020603050405020304" pitchFamily="18" charset="0"/>
              </a:rPr>
              <a:t>Toplantıya</a:t>
            </a:r>
            <a:r>
              <a:rPr lang="en-US" sz="11200" dirty="0" smtClean="0">
                <a:cs typeface="Times New Roman" panose="02020603050405020304" pitchFamily="18" charset="0"/>
              </a:rPr>
              <a:t>  </a:t>
            </a:r>
            <a:r>
              <a:rPr lang="en-US" sz="11200" dirty="0" err="1" smtClean="0">
                <a:cs typeface="Times New Roman" panose="02020603050405020304" pitchFamily="18" charset="0"/>
              </a:rPr>
              <a:t>katılmayan</a:t>
            </a:r>
            <a:r>
              <a:rPr lang="en-US" sz="11200" dirty="0" smtClean="0">
                <a:cs typeface="Times New Roman" panose="02020603050405020304" pitchFamily="18" charset="0"/>
              </a:rPr>
              <a:t>  salon  </a:t>
            </a:r>
            <a:r>
              <a:rPr lang="en-US" sz="11200" dirty="0" err="1" smtClean="0">
                <a:cs typeface="Times New Roman" panose="02020603050405020304" pitchFamily="18" charset="0"/>
              </a:rPr>
              <a:t>görevlisinin</a:t>
            </a:r>
            <a:r>
              <a:rPr lang="en-US" sz="11200" dirty="0" smtClean="0">
                <a:cs typeface="Times New Roman" panose="02020603050405020304" pitchFamily="18" charset="0"/>
              </a:rPr>
              <a:t>  </a:t>
            </a:r>
            <a:r>
              <a:rPr lang="en-US" sz="11200" dirty="0" err="1" smtClean="0">
                <a:cs typeface="Times New Roman" panose="02020603050405020304" pitchFamily="18" charset="0"/>
              </a:rPr>
              <a:t>yerine</a:t>
            </a:r>
            <a:r>
              <a:rPr lang="en-US" sz="11200" dirty="0" smtClean="0">
                <a:cs typeface="Times New Roman" panose="02020603050405020304" pitchFamily="18" charset="0"/>
              </a:rPr>
              <a:t>  </a:t>
            </a:r>
            <a:r>
              <a:rPr lang="en-US" sz="11200" dirty="0" err="1" smtClean="0">
                <a:cs typeface="Times New Roman" panose="02020603050405020304" pitchFamily="18" charset="0"/>
              </a:rPr>
              <a:t>yedek</a:t>
            </a:r>
            <a:r>
              <a:rPr lang="en-US" sz="11200" dirty="0" smtClean="0">
                <a:cs typeface="Times New Roman" panose="02020603050405020304" pitchFamily="18" charset="0"/>
              </a:rPr>
              <a:t>  </a:t>
            </a:r>
            <a:r>
              <a:rPr lang="en-US" sz="11200" dirty="0" err="1" smtClean="0">
                <a:cs typeface="Times New Roman" panose="02020603050405020304" pitchFamily="18" charset="0"/>
              </a:rPr>
              <a:t>öğretmenlerden</a:t>
            </a:r>
            <a:r>
              <a:rPr lang="en-US" sz="11200" dirty="0" smtClean="0">
                <a:cs typeface="Times New Roman" panose="02020603050405020304" pitchFamily="18" charset="0"/>
              </a:rPr>
              <a:t>  </a:t>
            </a:r>
            <a:r>
              <a:rPr lang="en-US" sz="11200" dirty="0" err="1" smtClean="0">
                <a:cs typeface="Times New Roman" panose="02020603050405020304" pitchFamily="18" charset="0"/>
              </a:rPr>
              <a:t>görevlendirme</a:t>
            </a:r>
            <a:r>
              <a:rPr lang="en-US" sz="11200" dirty="0" smtClean="0">
                <a:cs typeface="Times New Roman" panose="02020603050405020304" pitchFamily="18" charset="0"/>
              </a:rPr>
              <a:t> yap</a:t>
            </a:r>
            <a:r>
              <a:rPr lang="tr-TR" sz="11200" dirty="0" smtClean="0">
                <a:cs typeface="Times New Roman" panose="02020603050405020304" pitchFamily="18" charset="0"/>
              </a:rPr>
              <a:t>ar</a:t>
            </a:r>
            <a:r>
              <a:rPr lang="en-US" sz="11200" dirty="0" smtClean="0">
                <a:cs typeface="Times New Roman" panose="02020603050405020304" pitchFamily="18" charset="0"/>
              </a:rPr>
              <a:t>.</a:t>
            </a:r>
            <a:endParaRPr lang="tr-TR" sz="11200" dirty="0" smtClean="0"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048672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cs typeface="Times New Roman" panose="02020603050405020304" pitchFamily="18" charset="0"/>
              </a:rPr>
              <a:t>Sınav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salonları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ile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salondaki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sıraların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sınavdan</a:t>
            </a:r>
            <a:r>
              <a:rPr lang="en-US" sz="2800" dirty="0">
                <a:cs typeface="Times New Roman" panose="02020603050405020304" pitchFamily="18" charset="0"/>
              </a:rPr>
              <a:t> 1 (</a:t>
            </a:r>
            <a:r>
              <a:rPr lang="en-US" sz="2800" dirty="0" err="1">
                <a:cs typeface="Times New Roman" panose="02020603050405020304" pitchFamily="18" charset="0"/>
              </a:rPr>
              <a:t>bir</a:t>
            </a:r>
            <a:r>
              <a:rPr lang="en-US" sz="2800" dirty="0"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cs typeface="Times New Roman" panose="02020603050405020304" pitchFamily="18" charset="0"/>
              </a:rPr>
              <a:t>gün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önce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hazır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duruma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gelmesini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sağlar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sınav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süresince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salonları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kontrol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eder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  <a:endParaRPr lang="tr-TR" sz="2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39552" y="3789040"/>
            <a:ext cx="8229600" cy="2592288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2600" dirty="0" smtClean="0">
                <a:cs typeface="Times New Roman" panose="02020603050405020304" pitchFamily="18" charset="0"/>
              </a:rPr>
              <a:t>6. </a:t>
            </a:r>
            <a:r>
              <a:rPr lang="en-US" sz="2600" dirty="0" err="1" smtClean="0">
                <a:cs typeface="Times New Roman" panose="02020603050405020304" pitchFamily="18" charset="0"/>
              </a:rPr>
              <a:t>Ortak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sınavların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yapıldığı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günlerde</a:t>
            </a:r>
            <a:r>
              <a:rPr lang="en-US" sz="2600" dirty="0" smtClean="0"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cs typeface="Times New Roman" panose="02020603050405020304" pitchFamily="18" charset="0"/>
              </a:rPr>
              <a:t>sınavların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yapıldığı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okulda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ders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yapılmayacaktır.Ancak</a:t>
            </a:r>
            <a:r>
              <a:rPr lang="en-US" sz="2600" dirty="0" smtClean="0"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cs typeface="Times New Roman" panose="02020603050405020304" pitchFamily="18" charset="0"/>
              </a:rPr>
              <a:t>ortak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sınavlarda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görevli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olmayan</a:t>
            </a:r>
            <a:r>
              <a:rPr lang="en-US" sz="2600" dirty="0" smtClean="0">
                <a:cs typeface="Times New Roman" panose="02020603050405020304" pitchFamily="18" charset="0"/>
              </a:rPr>
              <a:t> o </a:t>
            </a:r>
            <a:r>
              <a:rPr lang="en-US" sz="2600" dirty="0" err="1" smtClean="0">
                <a:cs typeface="Times New Roman" panose="02020603050405020304" pitchFamily="18" charset="0"/>
              </a:rPr>
              <a:t>okulun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öğretmenleri</a:t>
            </a:r>
            <a:r>
              <a:rPr lang="en-US" sz="2600" dirty="0" smtClean="0">
                <a:cs typeface="Times New Roman" panose="02020603050405020304" pitchFamily="18" charset="0"/>
              </a:rPr>
              <a:t> de (</a:t>
            </a:r>
            <a:r>
              <a:rPr 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 </a:t>
            </a:r>
            <a:r>
              <a:rPr lang="en-US" sz="26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gün</a:t>
            </a:r>
            <a:r>
              <a:rPr 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dersi</a:t>
            </a:r>
            <a:r>
              <a:rPr 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olan</a:t>
            </a:r>
            <a:r>
              <a:rPr lang="en-US" sz="2600" dirty="0" smtClean="0"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cs typeface="Times New Roman" panose="02020603050405020304" pitchFamily="18" charset="0"/>
              </a:rPr>
              <a:t>sınavların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yapıldığı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gün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en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geç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saat</a:t>
            </a:r>
            <a:r>
              <a:rPr lang="en-US" sz="2600" dirty="0" smtClean="0">
                <a:cs typeface="Times New Roman" panose="02020603050405020304" pitchFamily="18" charset="0"/>
              </a:rPr>
              <a:t> 09.00’da </a:t>
            </a:r>
            <a:r>
              <a:rPr lang="en-US" sz="2600" dirty="0" err="1" smtClean="0">
                <a:cs typeface="Times New Roman" panose="02020603050405020304" pitchFamily="18" charset="0"/>
              </a:rPr>
              <a:t>kendi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okullarında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hazır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bulunacaklardır</a:t>
            </a:r>
            <a:r>
              <a:rPr lang="en-US" sz="2600" dirty="0" smtClean="0"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cs typeface="Times New Roman" panose="02020603050405020304" pitchFamily="18" charset="0"/>
              </a:rPr>
              <a:t>Sınav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başladıktan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sonra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görevine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ihtiyaç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duyulmayan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öğretmenler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okuldan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ayrıla</a:t>
            </a:r>
            <a:r>
              <a:rPr lang="tr-TR" sz="2600" dirty="0" smtClean="0">
                <a:cs typeface="Times New Roman" panose="02020603050405020304" pitchFamily="18" charset="0"/>
              </a:rPr>
              <a:t>bilir.</a:t>
            </a:r>
            <a:endParaRPr lang="tr-TR" sz="2600" dirty="0">
              <a:cs typeface="Times New Roman" panose="02020603050405020304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39552" y="1844824"/>
            <a:ext cx="8229600" cy="1656184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5. </a:t>
            </a:r>
            <a:r>
              <a:rPr lang="en-US" sz="2800" dirty="0" err="1" smtClean="0">
                <a:cs typeface="Times New Roman" panose="02020603050405020304" pitchFamily="18" charset="0"/>
              </a:rPr>
              <a:t>Sınav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günü</a:t>
            </a:r>
            <a:r>
              <a:rPr lang="en-US" sz="2800" dirty="0" smtClean="0"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cs typeface="Times New Roman" panose="02020603050405020304" pitchFamily="18" charset="0"/>
              </a:rPr>
              <a:t>sınav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güvenlik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kutularını</a:t>
            </a:r>
            <a:r>
              <a:rPr lang="en-US" sz="2800" dirty="0" smtClean="0"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cs typeface="Times New Roman" panose="02020603050405020304" pitchFamily="18" charset="0"/>
              </a:rPr>
              <a:t>çantalarını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il</a:t>
            </a:r>
            <a:r>
              <a:rPr lang="en-US" sz="2800" dirty="0" smtClean="0"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cs typeface="Times New Roman" panose="02020603050405020304" pitchFamily="18" charset="0"/>
              </a:rPr>
              <a:t>ilçe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sınav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evrakı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nakil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koruma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görevlilerinden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tutanakla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teslim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alır</a:t>
            </a:r>
            <a:r>
              <a:rPr lang="en-US" sz="2800" dirty="0" smtClean="0"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cs typeface="Times New Roman" panose="02020603050405020304" pitchFamily="18" charset="0"/>
              </a:rPr>
              <a:t>içindeki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sınav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güvenlik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poşetlerini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sayarak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kontrol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eder</a:t>
            </a:r>
            <a:r>
              <a:rPr lang="en-US" sz="2800" dirty="0" smtClean="0"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cs typeface="Times New Roman" panose="02020603050405020304" pitchFamily="18" charset="0"/>
              </a:rPr>
              <a:t>sorun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varsa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bölge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sınav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yürütme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komisyonunun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talimatına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göre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işlem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yapar</a:t>
            </a:r>
            <a:r>
              <a:rPr lang="tr-TR" sz="28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tr-T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375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2000" b="1">
                <a:solidFill>
                  <a:srgbClr val="4D4D4D"/>
                </a:solidFill>
                <a:latin typeface="Arial Narrow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b="1">
                <a:solidFill>
                  <a:srgbClr val="4D4D4D"/>
                </a:solidFill>
                <a:latin typeface="Arial Narrow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1600" b="1">
                <a:solidFill>
                  <a:srgbClr val="4D4D4D"/>
                </a:solidFill>
                <a:latin typeface="Arial Narrow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1400" b="1">
                <a:solidFill>
                  <a:srgbClr val="4D4D4D"/>
                </a:solidFill>
                <a:latin typeface="Arial Narrow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2016-2017 ORTAK SINAV TAKVİMİ</a:t>
            </a:r>
            <a:endParaRPr lang="tr-TR" altLang="tr-TR" sz="3200" b="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56" y="1945823"/>
            <a:ext cx="7925487" cy="383471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0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  <a:ln w="508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600" dirty="0"/>
              <a:t> </a:t>
            </a:r>
            <a:r>
              <a:rPr lang="en-US" sz="2600" dirty="0" err="1"/>
              <a:t>Okullarda</a:t>
            </a:r>
            <a:r>
              <a:rPr lang="en-US" sz="2600" dirty="0"/>
              <a:t> </a:t>
            </a:r>
            <a:r>
              <a:rPr lang="en-US" sz="2600" dirty="0" err="1"/>
              <a:t>emniyet</a:t>
            </a:r>
            <a:r>
              <a:rPr lang="en-US" sz="2600" dirty="0"/>
              <a:t> </a:t>
            </a:r>
            <a:r>
              <a:rPr lang="en-US" sz="2600" dirty="0" err="1"/>
              <a:t>görevlileri</a:t>
            </a:r>
            <a:r>
              <a:rPr lang="en-US" sz="2600" dirty="0"/>
              <a:t> </a:t>
            </a:r>
            <a:r>
              <a:rPr lang="en-US" sz="2600" dirty="0" err="1"/>
              <a:t>tarafından</a:t>
            </a:r>
            <a:r>
              <a:rPr lang="en-US" sz="2600" dirty="0"/>
              <a:t> </a:t>
            </a:r>
            <a:r>
              <a:rPr lang="en-US" sz="2600" dirty="0" err="1"/>
              <a:t>üst</a:t>
            </a:r>
            <a:r>
              <a:rPr lang="en-US" sz="2600" dirty="0"/>
              <a:t> </a:t>
            </a:r>
            <a:r>
              <a:rPr lang="en-US" sz="2600" dirty="0" err="1"/>
              <a:t>araması</a:t>
            </a:r>
            <a:r>
              <a:rPr lang="en-US" sz="2600" dirty="0"/>
              <a:t> </a:t>
            </a:r>
            <a:r>
              <a:rPr lang="en-US" sz="2600" dirty="0" err="1" smtClean="0"/>
              <a:t>yapılma</a:t>
            </a:r>
            <a:r>
              <a:rPr lang="tr-TR" sz="2600" dirty="0" smtClean="0"/>
              <a:t>z</a:t>
            </a:r>
            <a:r>
              <a:rPr lang="en-US" sz="2600" dirty="0" smtClean="0"/>
              <a:t>. </a:t>
            </a:r>
            <a:r>
              <a:rPr lang="en-US" sz="2600" dirty="0" err="1"/>
              <a:t>Ancak</a:t>
            </a:r>
            <a:r>
              <a:rPr lang="en-US" sz="2600" dirty="0"/>
              <a:t>, </a:t>
            </a:r>
            <a:r>
              <a:rPr lang="en-US" sz="2600" dirty="0" err="1"/>
              <a:t>sınav</a:t>
            </a:r>
            <a:r>
              <a:rPr lang="en-US" sz="2600" dirty="0"/>
              <a:t> </a:t>
            </a:r>
            <a:r>
              <a:rPr lang="en-US" sz="2600" dirty="0" err="1"/>
              <a:t>güvenlik</a:t>
            </a:r>
            <a:r>
              <a:rPr lang="en-US" sz="2600" dirty="0"/>
              <a:t> </a:t>
            </a:r>
            <a:r>
              <a:rPr lang="en-US" sz="2600" dirty="0" err="1"/>
              <a:t>kutularının</a:t>
            </a:r>
            <a:r>
              <a:rPr lang="en-US" sz="2600" dirty="0"/>
              <a:t> </a:t>
            </a:r>
            <a:r>
              <a:rPr lang="en-US" sz="2600" dirty="0" err="1"/>
              <a:t>açılması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kapatılmasına</a:t>
            </a:r>
            <a:r>
              <a:rPr lang="en-US" sz="2600" dirty="0"/>
              <a:t> </a:t>
            </a:r>
            <a:r>
              <a:rPr lang="en-US" sz="2600" dirty="0" err="1"/>
              <a:t>kadar</a:t>
            </a:r>
            <a:r>
              <a:rPr lang="en-US" sz="2600" dirty="0"/>
              <a:t> </a:t>
            </a:r>
            <a:r>
              <a:rPr lang="en-US" sz="2600" dirty="0" err="1"/>
              <a:t>geçen</a:t>
            </a:r>
            <a:r>
              <a:rPr lang="en-US" sz="2600" dirty="0"/>
              <a:t> </a:t>
            </a:r>
            <a:r>
              <a:rPr lang="en-US" sz="2600" dirty="0" err="1"/>
              <a:t>süre</a:t>
            </a:r>
            <a:r>
              <a:rPr lang="en-US" sz="2600" dirty="0"/>
              <a:t> </a:t>
            </a:r>
            <a:r>
              <a:rPr lang="en-US" sz="2600" dirty="0" err="1"/>
              <a:t>içinde</a:t>
            </a:r>
            <a:r>
              <a:rPr lang="en-US" sz="2600" dirty="0"/>
              <a:t> her </a:t>
            </a:r>
            <a:r>
              <a:rPr lang="en-US" sz="2600" dirty="0" err="1"/>
              <a:t>binada</a:t>
            </a:r>
            <a:r>
              <a:rPr lang="en-US" sz="2600" dirty="0"/>
              <a:t> 1 (</a:t>
            </a:r>
            <a:r>
              <a:rPr lang="en-US" sz="2600" dirty="0" err="1"/>
              <a:t>bir</a:t>
            </a:r>
            <a:r>
              <a:rPr lang="en-US" sz="2600" dirty="0"/>
              <a:t>) </a:t>
            </a:r>
            <a:r>
              <a:rPr lang="en-US" sz="2600" dirty="0" err="1"/>
              <a:t>kolluk</a:t>
            </a:r>
            <a:r>
              <a:rPr lang="en-US" sz="2600" dirty="0"/>
              <a:t> </a:t>
            </a:r>
            <a:r>
              <a:rPr lang="en-US" sz="2600" dirty="0" err="1"/>
              <a:t>personeli</a:t>
            </a:r>
            <a:r>
              <a:rPr lang="en-US" sz="2600" dirty="0"/>
              <a:t> </a:t>
            </a:r>
            <a:r>
              <a:rPr lang="en-US" sz="2600" dirty="0" err="1" smtClean="0"/>
              <a:t>bulun</a:t>
            </a:r>
            <a:r>
              <a:rPr lang="tr-TR" sz="2600" dirty="0" smtClean="0"/>
              <a:t>ur</a:t>
            </a:r>
            <a:r>
              <a:rPr lang="en-US" sz="2600" dirty="0" smtClean="0"/>
              <a:t>.</a:t>
            </a:r>
            <a:endParaRPr lang="tr-TR" sz="2600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7544" y="4941168"/>
            <a:ext cx="8229600" cy="1281810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2600" dirty="0" smtClean="0"/>
              <a:t> Her </a:t>
            </a:r>
            <a:r>
              <a:rPr lang="en-US" sz="2600" dirty="0" err="1" smtClean="0"/>
              <a:t>dersin</a:t>
            </a:r>
            <a:r>
              <a:rPr lang="en-US" sz="2600" dirty="0" smtClean="0"/>
              <a:t> </a:t>
            </a:r>
            <a:r>
              <a:rPr lang="en-US" sz="2600" dirty="0" err="1" smtClean="0"/>
              <a:t>sınavı</a:t>
            </a:r>
            <a:r>
              <a:rPr lang="en-US" sz="2600" dirty="0" smtClean="0"/>
              <a:t> </a:t>
            </a:r>
            <a:r>
              <a:rPr lang="en-US" sz="2600" dirty="0" err="1" smtClean="0"/>
              <a:t>başladıktan</a:t>
            </a:r>
            <a:r>
              <a:rPr lang="en-US" sz="2600" dirty="0" smtClean="0"/>
              <a:t> </a:t>
            </a:r>
            <a:r>
              <a:rPr lang="en-US" sz="2600" dirty="0" err="1" smtClean="0"/>
              <a:t>sonra</a:t>
            </a:r>
            <a:r>
              <a:rPr lang="en-US" sz="2600" dirty="0" smtClean="0"/>
              <a:t> ilk 15 (on </a:t>
            </a:r>
            <a:r>
              <a:rPr lang="en-US" sz="2600" dirty="0" err="1" smtClean="0"/>
              <a:t>beş</a:t>
            </a:r>
            <a:r>
              <a:rPr lang="en-US" sz="2600" dirty="0" smtClean="0"/>
              <a:t>) </a:t>
            </a:r>
            <a:r>
              <a:rPr lang="en-US" sz="2600" dirty="0" err="1" smtClean="0"/>
              <a:t>dakika</a:t>
            </a:r>
            <a:r>
              <a:rPr lang="en-US" sz="2600" dirty="0" smtClean="0"/>
              <a:t> </a:t>
            </a:r>
            <a:r>
              <a:rPr lang="en-US" sz="2600" dirty="0" err="1" smtClean="0"/>
              <a:t>içinde</a:t>
            </a:r>
            <a:r>
              <a:rPr lang="en-US" sz="2600" dirty="0" smtClean="0"/>
              <a:t> </a:t>
            </a:r>
            <a:r>
              <a:rPr lang="en-US" sz="2600" dirty="0" err="1" smtClean="0"/>
              <a:t>gelen</a:t>
            </a:r>
            <a:r>
              <a:rPr lang="en-US" sz="2600" dirty="0" smtClean="0"/>
              <a:t> </a:t>
            </a:r>
            <a:r>
              <a:rPr lang="en-US" sz="2600" dirty="0" err="1" smtClean="0"/>
              <a:t>öğrencileri</a:t>
            </a:r>
            <a:r>
              <a:rPr lang="en-US" sz="2600" dirty="0" smtClean="0"/>
              <a:t> </a:t>
            </a:r>
            <a:r>
              <a:rPr lang="en-US" sz="2600" dirty="0" err="1" smtClean="0"/>
              <a:t>sınava</a:t>
            </a:r>
            <a:r>
              <a:rPr lang="en-US" sz="2600" dirty="0" smtClean="0"/>
              <a:t> </a:t>
            </a:r>
            <a:r>
              <a:rPr lang="en-US" sz="2600" dirty="0" err="1" smtClean="0"/>
              <a:t>alır</a:t>
            </a:r>
            <a:r>
              <a:rPr lang="en-US" sz="2600" dirty="0" smtClean="0"/>
              <a:t>, </a:t>
            </a:r>
            <a:r>
              <a:rPr lang="en-US" sz="2600" dirty="0" err="1" smtClean="0"/>
              <a:t>bu</a:t>
            </a:r>
            <a:r>
              <a:rPr lang="en-US" sz="2600" dirty="0" smtClean="0"/>
              <a:t> </a:t>
            </a:r>
            <a:r>
              <a:rPr lang="en-US" sz="2600" dirty="0" err="1" smtClean="0"/>
              <a:t>öğrencilere</a:t>
            </a:r>
            <a:r>
              <a:rPr lang="en-US" sz="2600" dirty="0" smtClean="0"/>
              <a:t> </a:t>
            </a:r>
            <a:r>
              <a:rPr lang="en-US" sz="2600" dirty="0" err="1" smtClean="0"/>
              <a:t>ek</a:t>
            </a:r>
            <a:r>
              <a:rPr lang="en-US" sz="2600" dirty="0" smtClean="0"/>
              <a:t> </a:t>
            </a:r>
            <a:r>
              <a:rPr lang="en-US" sz="2600" dirty="0" err="1" smtClean="0"/>
              <a:t>süre</a:t>
            </a:r>
            <a:r>
              <a:rPr lang="en-US" sz="2600" dirty="0" smtClean="0"/>
              <a:t> </a:t>
            </a:r>
            <a:r>
              <a:rPr lang="en-US" sz="2600" dirty="0" err="1" smtClean="0"/>
              <a:t>vermez</a:t>
            </a:r>
            <a:r>
              <a:rPr lang="en-US" sz="2600" dirty="0" smtClean="0"/>
              <a:t>.</a:t>
            </a:r>
            <a:endParaRPr lang="tr-TR" sz="2600" dirty="0" smtClean="0"/>
          </a:p>
          <a:p>
            <a:pPr marL="0" indent="0" algn="just">
              <a:buFont typeface="Arial" pitchFamily="34" charset="0"/>
              <a:buNone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060848"/>
            <a:ext cx="8229600" cy="2664296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2600" dirty="0" smtClean="0"/>
              <a:t> </a:t>
            </a:r>
            <a:r>
              <a:rPr lang="en-US" sz="2600" dirty="0" err="1"/>
              <a:t>Öğrencilerin</a:t>
            </a:r>
            <a:r>
              <a:rPr lang="en-US" sz="2600" dirty="0"/>
              <a:t>,  </a:t>
            </a:r>
            <a:r>
              <a:rPr lang="en-US" sz="2600" dirty="0" err="1"/>
              <a:t>kullanımı</a:t>
            </a:r>
            <a:r>
              <a:rPr lang="en-US" sz="2600" dirty="0"/>
              <a:t> </a:t>
            </a:r>
            <a:r>
              <a:rPr lang="en-US" sz="2600" dirty="0" err="1"/>
              <a:t>doktor</a:t>
            </a:r>
            <a:r>
              <a:rPr lang="en-US" sz="2600" dirty="0"/>
              <a:t> </a:t>
            </a:r>
            <a:r>
              <a:rPr lang="en-US" sz="2600" dirty="0" err="1"/>
              <a:t>raporu</a:t>
            </a:r>
            <a:r>
              <a:rPr lang="en-US" sz="2600" dirty="0"/>
              <a:t> </a:t>
            </a:r>
            <a:r>
              <a:rPr lang="en-US" sz="2600" dirty="0" err="1"/>
              <a:t>ile</a:t>
            </a:r>
            <a:r>
              <a:rPr lang="en-US" sz="2600" dirty="0"/>
              <a:t> </a:t>
            </a:r>
            <a:r>
              <a:rPr lang="en-US" sz="2600" dirty="0" err="1"/>
              <a:t>belirlenen</a:t>
            </a:r>
            <a:r>
              <a:rPr lang="en-US" sz="2600" dirty="0"/>
              <a:t> hasta </a:t>
            </a:r>
            <a:r>
              <a:rPr lang="en-US" sz="2600" dirty="0" err="1"/>
              <a:t>veya</a:t>
            </a:r>
            <a:r>
              <a:rPr lang="en-US" sz="2600" dirty="0"/>
              <a:t> </a:t>
            </a:r>
            <a:r>
              <a:rPr lang="en-US" sz="2600" dirty="0" err="1"/>
              <a:t>engellilere</a:t>
            </a:r>
            <a:r>
              <a:rPr lang="en-US" sz="2600" dirty="0"/>
              <a:t> </a:t>
            </a:r>
            <a:r>
              <a:rPr lang="en-US" sz="2600" dirty="0" err="1"/>
              <a:t>ait</a:t>
            </a:r>
            <a:r>
              <a:rPr lang="en-US" sz="2600" dirty="0"/>
              <a:t> </a:t>
            </a:r>
            <a:r>
              <a:rPr lang="en-US" sz="2600" dirty="0" err="1"/>
              <a:t>cihazlar</a:t>
            </a:r>
            <a:r>
              <a:rPr lang="en-US" sz="2600" dirty="0"/>
              <a:t> </a:t>
            </a:r>
            <a:r>
              <a:rPr lang="en-US" sz="2600" dirty="0" err="1"/>
              <a:t>hariç</a:t>
            </a:r>
            <a:r>
              <a:rPr lang="en-US" sz="2600" dirty="0"/>
              <a:t> </a:t>
            </a:r>
            <a:r>
              <a:rPr lang="en-US" sz="2600" dirty="0" err="1"/>
              <a:t>sınava</a:t>
            </a:r>
            <a:r>
              <a:rPr lang="en-US" sz="2600" dirty="0"/>
              <a:t>; </a:t>
            </a:r>
            <a:r>
              <a:rPr lang="en-US" sz="2600" dirty="0" err="1"/>
              <a:t>ders</a:t>
            </a:r>
            <a:r>
              <a:rPr lang="en-US" sz="2600" dirty="0"/>
              <a:t> </a:t>
            </a:r>
            <a:r>
              <a:rPr lang="en-US" sz="2600" dirty="0" err="1"/>
              <a:t>dokümanı</a:t>
            </a:r>
            <a:r>
              <a:rPr lang="en-US" sz="2600" dirty="0"/>
              <a:t>, </a:t>
            </a:r>
            <a:r>
              <a:rPr lang="en-US" sz="2600" dirty="0" err="1"/>
              <a:t>sözlük</a:t>
            </a:r>
            <a:r>
              <a:rPr lang="en-US" sz="2600" dirty="0"/>
              <a:t>, </a:t>
            </a:r>
            <a:r>
              <a:rPr lang="en-US" sz="2600" dirty="0" err="1"/>
              <a:t>hesap</a:t>
            </a:r>
            <a:r>
              <a:rPr lang="en-US" sz="2600" dirty="0"/>
              <a:t> </a:t>
            </a:r>
            <a:r>
              <a:rPr lang="en-US" sz="2600" dirty="0" err="1"/>
              <a:t>cetveli</a:t>
            </a:r>
            <a:r>
              <a:rPr lang="en-US" sz="2600" dirty="0"/>
              <a:t>, </a:t>
            </a:r>
            <a:r>
              <a:rPr lang="en-US" sz="2600" dirty="0" err="1"/>
              <a:t>hesap</a:t>
            </a:r>
            <a:r>
              <a:rPr lang="en-US" sz="2600" dirty="0"/>
              <a:t> </a:t>
            </a:r>
            <a:r>
              <a:rPr lang="en-US" sz="2600" dirty="0" err="1"/>
              <a:t>makinası</a:t>
            </a:r>
            <a:r>
              <a:rPr lang="en-US" sz="2600" dirty="0"/>
              <a:t>, </a:t>
            </a:r>
            <a:r>
              <a:rPr lang="en-US" sz="2600" dirty="0" err="1"/>
              <a:t>çanta</a:t>
            </a:r>
            <a:r>
              <a:rPr lang="en-US" sz="2600" dirty="0"/>
              <a:t>, cep </a:t>
            </a:r>
            <a:r>
              <a:rPr lang="en-US" sz="2600" dirty="0" err="1"/>
              <a:t>telefonu</a:t>
            </a:r>
            <a:r>
              <a:rPr lang="en-US" sz="2600" dirty="0"/>
              <a:t>, </a:t>
            </a:r>
            <a:r>
              <a:rPr lang="en-US" sz="2600" dirty="0" err="1"/>
              <a:t>saat</a:t>
            </a:r>
            <a:r>
              <a:rPr lang="en-US" sz="2600" dirty="0"/>
              <a:t>, </a:t>
            </a:r>
            <a:r>
              <a:rPr lang="en-US" sz="2600" dirty="0" err="1"/>
              <a:t>kablosuz</a:t>
            </a:r>
            <a:r>
              <a:rPr lang="en-US" sz="2600" dirty="0"/>
              <a:t> </a:t>
            </a:r>
            <a:r>
              <a:rPr lang="en-US" sz="2600" dirty="0" err="1"/>
              <a:t>iletişim</a:t>
            </a:r>
            <a:r>
              <a:rPr lang="en-US" sz="2600" dirty="0"/>
              <a:t> </a:t>
            </a:r>
            <a:r>
              <a:rPr lang="en-US" sz="2600" dirty="0" err="1"/>
              <a:t>sağlayan</a:t>
            </a:r>
            <a:r>
              <a:rPr lang="en-US" sz="2600" dirty="0"/>
              <a:t> </a:t>
            </a:r>
            <a:r>
              <a:rPr lang="en-US" sz="2600" dirty="0" err="1"/>
              <a:t>cihazlar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kulaklık</a:t>
            </a:r>
            <a:r>
              <a:rPr lang="en-US" sz="2600" dirty="0"/>
              <a:t>, </a:t>
            </a:r>
            <a:r>
              <a:rPr lang="en-US" sz="2600" dirty="0" err="1"/>
              <a:t>kolye</a:t>
            </a:r>
            <a:r>
              <a:rPr lang="en-US" sz="2600" dirty="0"/>
              <a:t>, </a:t>
            </a:r>
            <a:r>
              <a:rPr lang="en-US" sz="2600" dirty="0" err="1"/>
              <a:t>küpe</a:t>
            </a:r>
            <a:r>
              <a:rPr lang="en-US" sz="2600" dirty="0"/>
              <a:t>, </a:t>
            </a:r>
            <a:r>
              <a:rPr lang="en-US" sz="2600" dirty="0" err="1"/>
              <a:t>bilezik</a:t>
            </a:r>
            <a:r>
              <a:rPr lang="en-US" sz="2600" dirty="0"/>
              <a:t>, </a:t>
            </a:r>
            <a:r>
              <a:rPr lang="en-US" sz="2600" dirty="0" err="1"/>
              <a:t>yüzük</a:t>
            </a:r>
            <a:r>
              <a:rPr lang="en-US" sz="2600" dirty="0"/>
              <a:t>, </a:t>
            </a:r>
            <a:r>
              <a:rPr lang="en-US" sz="2600" dirty="0" err="1"/>
              <a:t>broş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benzeri</a:t>
            </a:r>
            <a:r>
              <a:rPr lang="en-US" sz="2600" dirty="0"/>
              <a:t> </a:t>
            </a:r>
            <a:r>
              <a:rPr lang="en-US" sz="2600" dirty="0" err="1"/>
              <a:t>eşyalar</a:t>
            </a:r>
            <a:r>
              <a:rPr lang="en-US" sz="2600" dirty="0"/>
              <a:t> </a:t>
            </a:r>
            <a:r>
              <a:rPr lang="en-US" sz="2600" dirty="0" err="1"/>
              <a:t>ile</a:t>
            </a:r>
            <a:r>
              <a:rPr lang="en-US" sz="2600" dirty="0"/>
              <a:t> her </a:t>
            </a:r>
            <a:r>
              <a:rPr lang="en-US" sz="2600" dirty="0" err="1"/>
              <a:t>türlü</a:t>
            </a:r>
            <a:r>
              <a:rPr lang="en-US" sz="2600" dirty="0"/>
              <a:t> </a:t>
            </a:r>
            <a:r>
              <a:rPr lang="en-US" sz="2600" dirty="0" err="1"/>
              <a:t>elektronik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/</a:t>
            </a:r>
            <a:r>
              <a:rPr lang="en-US" sz="2600" dirty="0" err="1"/>
              <a:t>veya</a:t>
            </a:r>
            <a:r>
              <a:rPr lang="en-US" sz="2600" dirty="0"/>
              <a:t> </a:t>
            </a:r>
            <a:r>
              <a:rPr lang="en-US" sz="2600" dirty="0" err="1"/>
              <a:t>mekanik</a:t>
            </a:r>
            <a:r>
              <a:rPr lang="en-US" sz="2600" dirty="0"/>
              <a:t> </a:t>
            </a:r>
            <a:r>
              <a:rPr lang="en-US" sz="2600" dirty="0" err="1"/>
              <a:t>cihazlarla</a:t>
            </a:r>
            <a:r>
              <a:rPr lang="en-US" sz="2600" dirty="0"/>
              <a:t> </a:t>
            </a:r>
            <a:r>
              <a:rPr lang="en-US" sz="2600" dirty="0" err="1"/>
              <a:t>girmelerine</a:t>
            </a:r>
            <a:r>
              <a:rPr lang="en-US" sz="2600" dirty="0"/>
              <a:t> </a:t>
            </a:r>
            <a:r>
              <a:rPr lang="en-US" sz="2600" dirty="0" err="1"/>
              <a:t>izin</a:t>
            </a:r>
            <a:r>
              <a:rPr lang="en-US" sz="2600" dirty="0"/>
              <a:t> </a:t>
            </a:r>
            <a:r>
              <a:rPr lang="en-US" sz="2600" dirty="0" err="1"/>
              <a:t>vermeyecektir</a:t>
            </a:r>
            <a:r>
              <a:rPr lang="en-US" sz="2600" dirty="0"/>
              <a:t>.</a:t>
            </a:r>
            <a:endParaRPr lang="tr-TR" sz="2600" dirty="0" smtClean="0"/>
          </a:p>
          <a:p>
            <a:pPr marL="0" indent="0" algn="just">
              <a:buFont typeface="Arial" pitchFamily="34" charset="0"/>
              <a:buNone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0647"/>
            <a:ext cx="8229600" cy="6336705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sz="2800" dirty="0"/>
              <a:t> </a:t>
            </a:r>
            <a:r>
              <a:rPr lang="en-US" sz="2800" dirty="0" err="1"/>
              <a:t>Sınav</a:t>
            </a:r>
            <a:r>
              <a:rPr lang="en-US" sz="2800" dirty="0"/>
              <a:t> </a:t>
            </a:r>
            <a:r>
              <a:rPr lang="en-US" sz="2800" dirty="0" err="1"/>
              <a:t>sırasında</a:t>
            </a:r>
            <a:r>
              <a:rPr lang="en-US" sz="2800" dirty="0"/>
              <a:t>, salon </a:t>
            </a:r>
            <a:r>
              <a:rPr lang="en-US" sz="2800" dirty="0" err="1"/>
              <a:t>görevlilerini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eder</a:t>
            </a:r>
            <a:r>
              <a:rPr lang="en-US" sz="2800" dirty="0"/>
              <a:t>, </a:t>
            </a:r>
            <a:r>
              <a:rPr lang="en-US" sz="2800" dirty="0" err="1"/>
              <a:t>gerektiğinde</a:t>
            </a:r>
            <a:r>
              <a:rPr lang="en-US" sz="2800" dirty="0"/>
              <a:t> </a:t>
            </a:r>
            <a:r>
              <a:rPr lang="en-US" sz="2800" dirty="0" err="1"/>
              <a:t>uyarır</a:t>
            </a:r>
            <a:r>
              <a:rPr lang="en-US" sz="2800" dirty="0"/>
              <a:t>, </a:t>
            </a:r>
            <a:r>
              <a:rPr lang="en-US" sz="2800" dirty="0" err="1"/>
              <a:t>sınavın</a:t>
            </a:r>
            <a:r>
              <a:rPr lang="en-US" sz="2800" dirty="0"/>
              <a:t> </a:t>
            </a:r>
            <a:r>
              <a:rPr lang="en-US" sz="2800" dirty="0" err="1"/>
              <a:t>sorunsuz</a:t>
            </a:r>
            <a:r>
              <a:rPr lang="en-US" sz="2800" dirty="0"/>
              <a:t> </a:t>
            </a:r>
            <a:r>
              <a:rPr lang="en-US" sz="2800" dirty="0" err="1"/>
              <a:t>yapılmasını</a:t>
            </a:r>
            <a:r>
              <a:rPr lang="en-US" sz="2800" dirty="0"/>
              <a:t> </a:t>
            </a:r>
            <a:r>
              <a:rPr lang="en-US" sz="2800" dirty="0" err="1"/>
              <a:t>sağlar</a:t>
            </a:r>
            <a:r>
              <a:rPr lang="en-US" sz="2800" dirty="0" smtClean="0"/>
              <a:t>.</a:t>
            </a:r>
            <a:endParaRPr lang="tr-TR" sz="28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7544" y="3645024"/>
            <a:ext cx="8229600" cy="2304257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2800" dirty="0" smtClean="0"/>
              <a:t>12.</a:t>
            </a:r>
            <a:r>
              <a:rPr lang="en-US" sz="2800" dirty="0" smtClean="0"/>
              <a:t> </a:t>
            </a:r>
            <a:r>
              <a:rPr lang="en-US" sz="2800" dirty="0" err="1" smtClean="0"/>
              <a:t>Sınavın</a:t>
            </a:r>
            <a:r>
              <a:rPr lang="en-US" sz="2800" dirty="0" smtClean="0"/>
              <a:t>  </a:t>
            </a:r>
            <a:r>
              <a:rPr lang="en-US" sz="2800" dirty="0" err="1" smtClean="0"/>
              <a:t>bitiminden</a:t>
            </a:r>
            <a:r>
              <a:rPr lang="en-US" sz="2800" dirty="0" smtClean="0"/>
              <a:t>  </a:t>
            </a:r>
            <a:r>
              <a:rPr lang="en-US" sz="2800" dirty="0" err="1" smtClean="0"/>
              <a:t>sonra</a:t>
            </a:r>
            <a:r>
              <a:rPr lang="en-US" sz="2800" dirty="0" smtClean="0"/>
              <a:t>  salon  </a:t>
            </a:r>
            <a:r>
              <a:rPr lang="en-US" sz="2800" dirty="0" err="1" smtClean="0"/>
              <a:t>başkanları</a:t>
            </a:r>
            <a:r>
              <a:rPr lang="en-US" sz="2800" dirty="0" smtClean="0"/>
              <a:t>  </a:t>
            </a:r>
            <a:r>
              <a:rPr lang="en-US" sz="2800" dirty="0" err="1" smtClean="0"/>
              <a:t>tarafından</a:t>
            </a:r>
            <a:r>
              <a:rPr lang="en-US" sz="2800" dirty="0" smtClean="0"/>
              <a:t>  </a:t>
            </a:r>
            <a:r>
              <a:rPr lang="en-US" sz="2800" dirty="0" err="1" smtClean="0"/>
              <a:t>ağzı</a:t>
            </a:r>
            <a:r>
              <a:rPr lang="en-US" sz="2800" dirty="0" smtClean="0"/>
              <a:t>  </a:t>
            </a:r>
            <a:r>
              <a:rPr lang="en-US" sz="2800" dirty="0" err="1" smtClean="0"/>
              <a:t>kapatılmış</a:t>
            </a:r>
            <a:r>
              <a:rPr lang="en-US" sz="2800" dirty="0" smtClean="0"/>
              <a:t>  </a:t>
            </a:r>
            <a:r>
              <a:rPr lang="en-US" sz="2800" dirty="0" err="1" smtClean="0"/>
              <a:t>halde</a:t>
            </a:r>
            <a:r>
              <a:rPr lang="en-US" sz="2800" dirty="0" smtClean="0"/>
              <a:t>  </a:t>
            </a:r>
            <a:r>
              <a:rPr lang="en-US" sz="2800" dirty="0" err="1" smtClean="0"/>
              <a:t>getirilen</a:t>
            </a:r>
            <a:r>
              <a:rPr lang="en-US" sz="2800" dirty="0" smtClean="0"/>
              <a:t> 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içinde</a:t>
            </a:r>
            <a:r>
              <a:rPr lang="en-US" sz="2800" dirty="0" smtClean="0"/>
              <a:t> </a:t>
            </a:r>
            <a:r>
              <a:rPr lang="en-US" sz="2800" dirty="0" err="1" smtClean="0"/>
              <a:t>cevap</a:t>
            </a:r>
            <a:r>
              <a:rPr lang="en-US" sz="2800" dirty="0" smtClean="0"/>
              <a:t> </a:t>
            </a:r>
            <a:r>
              <a:rPr lang="en-US" sz="2800" dirty="0" err="1" smtClean="0"/>
              <a:t>kâğıtları</a:t>
            </a:r>
            <a:r>
              <a:rPr lang="en-US" sz="2800" dirty="0" smtClean="0"/>
              <a:t>, </a:t>
            </a:r>
            <a:r>
              <a:rPr lang="en-US" sz="2800" dirty="0" err="1" smtClean="0"/>
              <a:t>öğrenci</a:t>
            </a:r>
            <a:r>
              <a:rPr lang="en-US" sz="2800" dirty="0" smtClean="0"/>
              <a:t> </a:t>
            </a:r>
            <a:r>
              <a:rPr lang="en-US" sz="2800" dirty="0" err="1" smtClean="0"/>
              <a:t>yoklama</a:t>
            </a:r>
            <a:r>
              <a:rPr lang="en-US" sz="2800" dirty="0" smtClean="0"/>
              <a:t> </a:t>
            </a:r>
            <a:r>
              <a:rPr lang="en-US" sz="2800" dirty="0" err="1" smtClean="0"/>
              <a:t>listesi</a:t>
            </a:r>
            <a:r>
              <a:rPr lang="en-US" sz="2800" dirty="0" smtClean="0"/>
              <a:t>, </a:t>
            </a:r>
            <a:r>
              <a:rPr lang="en-US" sz="2800" dirty="0" err="1" smtClean="0"/>
              <a:t>varsa</a:t>
            </a:r>
            <a:r>
              <a:rPr lang="en-US" sz="2800" dirty="0" smtClean="0"/>
              <a:t> </a:t>
            </a:r>
            <a:r>
              <a:rPr lang="en-US" sz="2800" dirty="0" err="1" smtClean="0"/>
              <a:t>sınav</a:t>
            </a:r>
            <a:r>
              <a:rPr lang="en-US" sz="2800" dirty="0" smtClean="0"/>
              <a:t> </a:t>
            </a:r>
            <a:r>
              <a:rPr lang="en-US" sz="2800" dirty="0" err="1" smtClean="0"/>
              <a:t>esnasında</a:t>
            </a:r>
            <a:r>
              <a:rPr lang="en-US" sz="2800" dirty="0" smtClean="0"/>
              <a:t> </a:t>
            </a:r>
            <a:r>
              <a:rPr lang="en-US" sz="2800" dirty="0" err="1" smtClean="0"/>
              <a:t>görevlilerce</a:t>
            </a:r>
            <a:r>
              <a:rPr lang="en-US" sz="2800" dirty="0" smtClean="0"/>
              <a:t> </a:t>
            </a:r>
            <a:r>
              <a:rPr lang="en-US" sz="2800" dirty="0" err="1" smtClean="0"/>
              <a:t>hazırlanan</a:t>
            </a:r>
            <a:r>
              <a:rPr lang="en-US" sz="2800" dirty="0" smtClean="0"/>
              <a:t> </a:t>
            </a:r>
            <a:r>
              <a:rPr lang="en-US" sz="2800" dirty="0" err="1" smtClean="0"/>
              <a:t>tutanakların</a:t>
            </a:r>
            <a:r>
              <a:rPr lang="en-US" sz="2800" dirty="0" smtClean="0"/>
              <a:t> </a:t>
            </a:r>
            <a:r>
              <a:rPr lang="en-US" sz="2800" dirty="0" err="1" smtClean="0"/>
              <a:t>bulunduğu</a:t>
            </a:r>
            <a:r>
              <a:rPr lang="en-US" sz="2800" dirty="0" smtClean="0"/>
              <a:t> </a:t>
            </a:r>
            <a:r>
              <a:rPr lang="en-US" sz="2800" dirty="0" err="1" smtClean="0"/>
              <a:t>sınav</a:t>
            </a:r>
            <a:r>
              <a:rPr lang="en-US" sz="2800" dirty="0" smtClean="0"/>
              <a:t> </a:t>
            </a:r>
            <a:r>
              <a:rPr lang="en-US" sz="2800" dirty="0" err="1" smtClean="0"/>
              <a:t>güvenlik</a:t>
            </a:r>
            <a:r>
              <a:rPr lang="en-US" sz="2800" dirty="0" smtClean="0"/>
              <a:t> </a:t>
            </a:r>
            <a:r>
              <a:rPr lang="en-US" sz="2800" dirty="0" err="1" smtClean="0"/>
              <a:t>poşetlerini</a:t>
            </a:r>
            <a:r>
              <a:rPr lang="en-US" sz="2800" dirty="0" smtClean="0"/>
              <a:t> </a:t>
            </a:r>
            <a:r>
              <a:rPr lang="en-US" sz="2800" dirty="0" err="1" smtClean="0"/>
              <a:t>teslim</a:t>
            </a:r>
            <a:r>
              <a:rPr lang="en-US" sz="2800" dirty="0" smtClean="0"/>
              <a:t> </a:t>
            </a:r>
            <a:r>
              <a:rPr lang="en-US" sz="2800" dirty="0" err="1" smtClean="0"/>
              <a:t>alır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0" indent="0" algn="just">
              <a:buFont typeface="Arial" pitchFamily="34" charset="0"/>
              <a:buNone/>
            </a:pPr>
            <a:endParaRPr lang="tr-TR" sz="28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38335" y="2132856"/>
            <a:ext cx="8229600" cy="1008112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2800" dirty="0" smtClean="0"/>
              <a:t>11. </a:t>
            </a:r>
            <a:r>
              <a:rPr lang="en-US" sz="2800" dirty="0" err="1" smtClean="0"/>
              <a:t>Sınav</a:t>
            </a:r>
            <a:r>
              <a:rPr lang="en-US" sz="2800" dirty="0" smtClean="0"/>
              <a:t> </a:t>
            </a:r>
            <a:r>
              <a:rPr lang="en-US" sz="2800" dirty="0" err="1" smtClean="0"/>
              <a:t>süresince</a:t>
            </a:r>
            <a:r>
              <a:rPr lang="en-US" sz="2800" dirty="0" smtClean="0"/>
              <a:t> </a:t>
            </a:r>
            <a:r>
              <a:rPr lang="en-US" sz="2800" dirty="0" err="1" smtClean="0"/>
              <a:t>görevliler</a:t>
            </a:r>
            <a:r>
              <a:rPr lang="en-US" sz="2800" dirty="0" smtClean="0"/>
              <a:t> </a:t>
            </a:r>
            <a:r>
              <a:rPr lang="en-US" sz="2800" dirty="0" err="1" smtClean="0"/>
              <a:t>haricindeki</a:t>
            </a:r>
            <a:r>
              <a:rPr lang="en-US" sz="2800" dirty="0" smtClean="0"/>
              <a:t> </a:t>
            </a:r>
            <a:r>
              <a:rPr lang="en-US" sz="2800" dirty="0" err="1" smtClean="0"/>
              <a:t>kişilerin</a:t>
            </a:r>
            <a:r>
              <a:rPr lang="en-US" sz="2800" dirty="0" smtClean="0"/>
              <a:t> </a:t>
            </a:r>
            <a:r>
              <a:rPr lang="en-US" sz="2800" dirty="0" err="1" smtClean="0"/>
              <a:t>sınav</a:t>
            </a:r>
            <a:r>
              <a:rPr lang="en-US" sz="2800" dirty="0" smtClean="0"/>
              <a:t> </a:t>
            </a:r>
            <a:r>
              <a:rPr lang="en-US" sz="2800" dirty="0" err="1" smtClean="0"/>
              <a:t>salonlarının</a:t>
            </a:r>
            <a:r>
              <a:rPr lang="en-US" sz="2800" dirty="0" smtClean="0"/>
              <a:t> </a:t>
            </a:r>
            <a:r>
              <a:rPr lang="en-US" sz="2800" dirty="0" err="1" smtClean="0"/>
              <a:t>bulunduğu</a:t>
            </a:r>
            <a:r>
              <a:rPr lang="en-US" sz="2800" dirty="0" smtClean="0"/>
              <a:t> </a:t>
            </a:r>
            <a:r>
              <a:rPr lang="en-US" sz="2800" dirty="0" err="1" smtClean="0"/>
              <a:t>binaya</a:t>
            </a:r>
            <a:r>
              <a:rPr lang="en-US" sz="2800" dirty="0" smtClean="0"/>
              <a:t> </a:t>
            </a:r>
            <a:r>
              <a:rPr lang="en-US" sz="2800" dirty="0" err="1" smtClean="0"/>
              <a:t>girmelerine</a:t>
            </a:r>
            <a:r>
              <a:rPr lang="en-US" sz="2800" dirty="0" smtClean="0"/>
              <a:t> </a:t>
            </a:r>
            <a:r>
              <a:rPr lang="en-US" sz="2800" dirty="0" err="1" smtClean="0"/>
              <a:t>izin</a:t>
            </a:r>
            <a:r>
              <a:rPr lang="en-US" sz="2800" dirty="0" smtClean="0"/>
              <a:t> </a:t>
            </a:r>
            <a:r>
              <a:rPr lang="en-US" sz="2800" dirty="0" err="1" smtClean="0"/>
              <a:t>vermez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0" indent="0" algn="just">
              <a:buFont typeface="Arial" pitchFamily="34" charset="0"/>
              <a:buNone/>
            </a:pPr>
            <a:endParaRPr lang="tr-TR" sz="2800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2888939"/>
            <a:ext cx="8229600" cy="1152128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tr-TR" sz="1000" dirty="0" smtClean="0"/>
          </a:p>
          <a:p>
            <a:pPr marL="0" indent="0" algn="just">
              <a:buFont typeface="Arial" pitchFamily="34" charset="0"/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871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760640"/>
          </a:xfrm>
          <a:ln w="50800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13. </a:t>
            </a:r>
            <a:r>
              <a:rPr lang="en-US" sz="2800" dirty="0" err="1" smtClean="0">
                <a:cs typeface="Times New Roman" panose="02020603050405020304" pitchFamily="18" charset="0"/>
              </a:rPr>
              <a:t>Sınav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güvenlik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poşetlerini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dönüş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sınav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güvenlik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kutularına</a:t>
            </a:r>
            <a:r>
              <a:rPr lang="en-US" sz="2800" dirty="0"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cs typeface="Times New Roman" panose="02020603050405020304" pitchFamily="18" charset="0"/>
              </a:rPr>
              <a:t>çantalarına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koyarak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güvenlik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kilidi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ile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kilitleyip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il</a:t>
            </a:r>
            <a:r>
              <a:rPr lang="en-US" sz="2800" dirty="0"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cs typeface="Times New Roman" panose="02020603050405020304" pitchFamily="18" charset="0"/>
              </a:rPr>
              <a:t>ilçe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sınav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evrakı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nakil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koruma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görevlilerine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tutanakla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teslim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eder</a:t>
            </a:r>
            <a:r>
              <a:rPr lang="en-US" sz="2800" dirty="0" smtClean="0">
                <a:cs typeface="Times New Roman" panose="02020603050405020304" pitchFamily="18" charset="0"/>
              </a:rPr>
              <a:t>.</a:t>
            </a: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23528" y="4437112"/>
            <a:ext cx="8568952" cy="1656184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15.</a:t>
            </a:r>
            <a:r>
              <a:rPr lang="en-US" sz="2800" dirty="0" smtClean="0"/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Bina </a:t>
            </a:r>
            <a:r>
              <a:rPr lang="en-US" sz="2800" dirty="0" err="1" smtClean="0">
                <a:cs typeface="Times New Roman" panose="02020603050405020304" pitchFamily="18" charset="0"/>
              </a:rPr>
              <a:t>sınav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komisyonu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tarafından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zaruri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durumlarda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sınav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güvenlik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yedek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poşeti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açılmış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ise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gerekçesini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belirten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tutanak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düzenler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ve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tutanağı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yedek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sınav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güvenlik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poşetine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koyar</a:t>
            </a:r>
            <a:r>
              <a:rPr lang="tr-TR" sz="2800" dirty="0">
                <a:cs typeface="Times New Roman" panose="02020603050405020304" pitchFamily="18" charset="0"/>
              </a:rPr>
              <a:t>.</a:t>
            </a:r>
            <a:endParaRPr lang="tr-TR" dirty="0" smtClean="0"/>
          </a:p>
          <a:p>
            <a:pPr marL="0" indent="0" algn="ctr">
              <a:buFont typeface="Arial" pitchFamily="34" charset="0"/>
              <a:buNone/>
            </a:pP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23528" y="2636912"/>
            <a:ext cx="8568952" cy="1260140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14. Soru kitapçıklarının 25.11.2016 Cuma günü isteyen öğrencilere dağıtır.</a:t>
            </a:r>
            <a:endParaRPr lang="tr-TR" dirty="0" smtClean="0"/>
          </a:p>
          <a:p>
            <a:pPr marL="0" indent="0" algn="ctr">
              <a:buFont typeface="Arial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43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264695"/>
          </a:xfrm>
          <a:ln w="508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16. </a:t>
            </a:r>
            <a:r>
              <a:rPr lang="en-US" sz="2800" dirty="0" err="1" smtClean="0">
                <a:cs typeface="Times New Roman" panose="02020603050405020304" pitchFamily="18" charset="0"/>
              </a:rPr>
              <a:t>Yedek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salonda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sınava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alınan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öğrencilerin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bilgileri</a:t>
            </a:r>
            <a:r>
              <a:rPr lang="en-US" sz="2800" dirty="0" smtClean="0">
                <a:cs typeface="Times New Roman" panose="02020603050405020304" pitchFamily="18" charset="0"/>
              </a:rPr>
              <a:t>,  </a:t>
            </a:r>
            <a:r>
              <a:rPr lang="en-US" sz="2800" dirty="0" err="1" smtClean="0">
                <a:cs typeface="Times New Roman" panose="02020603050405020304" pitchFamily="18" charset="0"/>
              </a:rPr>
              <a:t>yedek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cevap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kâğıtlarında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boş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olarak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gönderileceği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için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bu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bilgiler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öğrenci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tarafından</a:t>
            </a:r>
            <a:r>
              <a:rPr lang="en-US" sz="2800" dirty="0" smtClean="0"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cs typeface="Times New Roman" panose="02020603050405020304" pitchFamily="18" charset="0"/>
              </a:rPr>
              <a:t>ve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eksiksiz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olarak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kodlan</a:t>
            </a:r>
            <a:r>
              <a:rPr lang="tr-TR" sz="2800" dirty="0" err="1" smtClean="0">
                <a:cs typeface="Times New Roman" panose="02020603050405020304" pitchFamily="18" charset="0"/>
              </a:rPr>
              <a:t>ması</a:t>
            </a:r>
            <a:r>
              <a:rPr lang="tr-TR" sz="2800" dirty="0" smtClean="0">
                <a:cs typeface="Times New Roman" panose="02020603050405020304" pitchFamily="18" charset="0"/>
              </a:rPr>
              <a:t> sağlanacaktır</a:t>
            </a:r>
            <a:r>
              <a:rPr lang="en-US" sz="2800" dirty="0" smtClean="0"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cs typeface="Times New Roman" panose="02020603050405020304" pitchFamily="18" charset="0"/>
              </a:rPr>
              <a:t>Kullanılan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yedek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cevap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kâğıdının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doğru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ve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eksiksiz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olarak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kodlan</a:t>
            </a:r>
            <a:r>
              <a:rPr lang="tr-TR" sz="2800" dirty="0" err="1" smtClean="0">
                <a:cs typeface="Times New Roman" panose="02020603050405020304" pitchFamily="18" charset="0"/>
              </a:rPr>
              <a:t>masının</a:t>
            </a:r>
            <a:r>
              <a:rPr lang="en-US" sz="2800" dirty="0" smtClean="0">
                <a:cs typeface="Times New Roman" panose="02020603050405020304" pitchFamily="18" charset="0"/>
              </a:rPr>
              <a:t>  salon  </a:t>
            </a:r>
            <a:r>
              <a:rPr lang="en-US" sz="2800" dirty="0" err="1" smtClean="0">
                <a:cs typeface="Times New Roman" panose="02020603050405020304" pitchFamily="18" charset="0"/>
              </a:rPr>
              <a:t>görevlilerince</a:t>
            </a:r>
            <a:r>
              <a:rPr lang="en-US" sz="2800" dirty="0" smtClean="0"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cs typeface="Times New Roman" panose="02020603050405020304" pitchFamily="18" charset="0"/>
              </a:rPr>
              <a:t>kontrol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edilmesini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sağla</a:t>
            </a:r>
            <a:r>
              <a:rPr lang="tr-TR" sz="2800" dirty="0" err="1" smtClean="0">
                <a:cs typeface="Times New Roman" panose="02020603050405020304" pitchFamily="18" charset="0"/>
              </a:rPr>
              <a:t>yacak</a:t>
            </a:r>
            <a:r>
              <a:rPr lang="tr-TR" sz="2800" dirty="0" smtClean="0">
                <a:cs typeface="Times New Roman" panose="02020603050405020304" pitchFamily="18" charset="0"/>
              </a:rPr>
              <a:t> ve bina sınav komisyon başkanı (Bina Yöneticisi) olarak imzalayacaktır.</a:t>
            </a:r>
          </a:p>
          <a:p>
            <a:pPr marL="0" indent="0">
              <a:buNone/>
            </a:pPr>
            <a:endParaRPr lang="tr-TR" sz="1100" dirty="0" smtClean="0"/>
          </a:p>
          <a:p>
            <a:pPr marL="0" indent="0" algn="just">
              <a:buNone/>
            </a:pPr>
            <a:r>
              <a:rPr lang="tr-TR" sz="2800" dirty="0" smtClean="0"/>
              <a:t>17. </a:t>
            </a:r>
            <a:r>
              <a:rPr lang="en-US" sz="2800" dirty="0" err="1"/>
              <a:t>Ortak</a:t>
            </a:r>
            <a:r>
              <a:rPr lang="en-US" sz="2800" dirty="0"/>
              <a:t> </a:t>
            </a:r>
            <a:r>
              <a:rPr lang="en-US" sz="2800" dirty="0" err="1"/>
              <a:t>sınavlara</a:t>
            </a:r>
            <a:r>
              <a:rPr lang="en-US" sz="2800" dirty="0"/>
              <a:t> </a:t>
            </a:r>
            <a:r>
              <a:rPr lang="en-US" sz="2800" dirty="0" err="1"/>
              <a:t>katılamayan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yedek</a:t>
            </a:r>
            <a:r>
              <a:rPr lang="en-US" sz="2800" dirty="0"/>
              <a:t> </a:t>
            </a:r>
            <a:r>
              <a:rPr lang="en-US" sz="2800" dirty="0" err="1"/>
              <a:t>salonda</a:t>
            </a:r>
            <a:r>
              <a:rPr lang="en-US" sz="2800" dirty="0"/>
              <a:t> </a:t>
            </a:r>
            <a:r>
              <a:rPr lang="en-US" sz="2800" dirty="0" err="1"/>
              <a:t>sınava</a:t>
            </a:r>
            <a:r>
              <a:rPr lang="en-US" sz="2800" dirty="0"/>
              <a:t> </a:t>
            </a:r>
            <a:r>
              <a:rPr lang="en-US" sz="2800" dirty="0" err="1"/>
              <a:t>giren</a:t>
            </a:r>
            <a:r>
              <a:rPr lang="en-US" sz="2800" dirty="0"/>
              <a:t> </a:t>
            </a:r>
            <a:r>
              <a:rPr lang="en-US" sz="2800" dirty="0" err="1"/>
              <a:t>öğrencilerin</a:t>
            </a:r>
            <a:r>
              <a:rPr lang="en-US" sz="2800" dirty="0"/>
              <a:t> </a:t>
            </a:r>
            <a:r>
              <a:rPr lang="en-US" sz="2800" dirty="0" err="1"/>
              <a:t>bilgilerini</a:t>
            </a:r>
            <a:r>
              <a:rPr lang="en-US" sz="2800" dirty="0"/>
              <a:t> </a:t>
            </a:r>
            <a:r>
              <a:rPr lang="en-US" sz="2800" dirty="0" err="1"/>
              <a:t>sınav</a:t>
            </a:r>
            <a:r>
              <a:rPr lang="en-US" sz="2800" dirty="0"/>
              <a:t> </a:t>
            </a:r>
            <a:r>
              <a:rPr lang="en-US" sz="2800" dirty="0" err="1"/>
              <a:t>günü</a:t>
            </a:r>
            <a:r>
              <a:rPr lang="en-US" sz="2800" dirty="0"/>
              <a:t> </a:t>
            </a:r>
            <a:r>
              <a:rPr lang="en-US" sz="2800" dirty="0" err="1"/>
              <a:t>bitiminde</a:t>
            </a:r>
            <a:r>
              <a:rPr lang="en-US" sz="2800" dirty="0"/>
              <a:t> e-</a:t>
            </a:r>
            <a:r>
              <a:rPr lang="en-US" sz="2800" dirty="0" err="1"/>
              <a:t>okul</a:t>
            </a:r>
            <a:r>
              <a:rPr lang="en-US" sz="2800" dirty="0"/>
              <a:t> </a:t>
            </a:r>
            <a:r>
              <a:rPr lang="en-US" sz="2800" dirty="0" err="1"/>
              <a:t>sistemine</a:t>
            </a:r>
            <a:r>
              <a:rPr lang="en-US" sz="2800" dirty="0"/>
              <a:t> </a:t>
            </a:r>
            <a:r>
              <a:rPr lang="en-US" sz="2800" dirty="0" err="1"/>
              <a:t>işler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0" indent="0" algn="just">
              <a:buNone/>
            </a:pPr>
            <a:endParaRPr lang="tr-TR" sz="1100" dirty="0" smtClean="0"/>
          </a:p>
          <a:p>
            <a:pPr marL="0" indent="0" algn="just">
              <a:buNone/>
            </a:pPr>
            <a:r>
              <a:rPr lang="tr-TR" sz="2800" dirty="0" smtClean="0"/>
              <a:t>18. </a:t>
            </a:r>
            <a:r>
              <a:rPr lang="en-US" sz="2800" dirty="0" err="1"/>
              <a:t>Yedek</a:t>
            </a:r>
            <a:r>
              <a:rPr lang="en-US" sz="2800" dirty="0"/>
              <a:t> </a:t>
            </a:r>
            <a:r>
              <a:rPr lang="en-US" sz="2800" dirty="0" err="1"/>
              <a:t>sınav</a:t>
            </a:r>
            <a:r>
              <a:rPr lang="en-US" sz="2800" dirty="0"/>
              <a:t> </a:t>
            </a:r>
            <a:r>
              <a:rPr lang="en-US" sz="2800" dirty="0" err="1"/>
              <a:t>evrakı</a:t>
            </a:r>
            <a:r>
              <a:rPr lang="en-US" sz="2800" dirty="0"/>
              <a:t> </a:t>
            </a:r>
            <a:r>
              <a:rPr lang="en-US" sz="2800" dirty="0" err="1"/>
              <a:t>kullanılması</a:t>
            </a:r>
            <a:r>
              <a:rPr lang="en-US" sz="2800" dirty="0"/>
              <a:t> </a:t>
            </a:r>
            <a:r>
              <a:rPr lang="en-US" sz="2800" dirty="0" err="1"/>
              <a:t>hâlinde</a:t>
            </a:r>
            <a:r>
              <a:rPr lang="en-US" sz="2800" dirty="0"/>
              <a:t> </a:t>
            </a:r>
            <a:r>
              <a:rPr lang="en-US" sz="2800" dirty="0" err="1"/>
              <a:t>gerekçesi</a:t>
            </a:r>
            <a:r>
              <a:rPr lang="en-US" sz="2800" dirty="0"/>
              <a:t> </a:t>
            </a:r>
            <a:r>
              <a:rPr lang="en-US" sz="2800" dirty="0" err="1"/>
              <a:t>belirtilmek</a:t>
            </a:r>
            <a:r>
              <a:rPr lang="en-US" sz="2800" dirty="0"/>
              <a:t> </a:t>
            </a:r>
            <a:r>
              <a:rPr lang="en-US" sz="2800" dirty="0" err="1"/>
              <a:t>suretiyle</a:t>
            </a:r>
            <a:r>
              <a:rPr lang="en-US" sz="2800" dirty="0"/>
              <a:t> </a:t>
            </a:r>
            <a:r>
              <a:rPr lang="en-US" sz="2800" dirty="0" err="1"/>
              <a:t>belgelendirilecektir</a:t>
            </a:r>
            <a:r>
              <a:rPr lang="en-US" sz="2800" dirty="0"/>
              <a:t>. </a:t>
            </a:r>
            <a:r>
              <a:rPr lang="en-US" sz="2800" dirty="0" err="1"/>
              <a:t>Ayrıca</a:t>
            </a:r>
            <a:r>
              <a:rPr lang="en-US" sz="2800" dirty="0"/>
              <a:t>, </a:t>
            </a:r>
            <a:r>
              <a:rPr lang="en-US" sz="2800" dirty="0" err="1"/>
              <a:t>yedek</a:t>
            </a:r>
            <a:r>
              <a:rPr lang="en-US" sz="2800" dirty="0"/>
              <a:t> </a:t>
            </a:r>
            <a:r>
              <a:rPr lang="en-US" sz="2800" dirty="0" err="1"/>
              <a:t>salonda</a:t>
            </a:r>
            <a:r>
              <a:rPr lang="en-US" sz="2800" dirty="0"/>
              <a:t> </a:t>
            </a:r>
            <a:r>
              <a:rPr lang="en-US" sz="2800" dirty="0" err="1"/>
              <a:t>öğrenci</a:t>
            </a:r>
            <a:r>
              <a:rPr lang="en-US" sz="2800" dirty="0"/>
              <a:t> </a:t>
            </a:r>
            <a:r>
              <a:rPr lang="en-US" sz="2800" dirty="0" err="1"/>
              <a:t>sınava</a:t>
            </a:r>
            <a:r>
              <a:rPr lang="en-US" sz="2800" dirty="0"/>
              <a:t> </a:t>
            </a:r>
            <a:r>
              <a:rPr lang="en-US" sz="2800" dirty="0" err="1"/>
              <a:t>alınmış</a:t>
            </a:r>
            <a:r>
              <a:rPr lang="en-US" sz="2800" dirty="0"/>
              <a:t> </a:t>
            </a:r>
            <a:r>
              <a:rPr lang="en-US" sz="2800" dirty="0" err="1"/>
              <a:t>ise</a:t>
            </a:r>
            <a:r>
              <a:rPr lang="en-US" sz="2800" dirty="0"/>
              <a:t> </a:t>
            </a:r>
            <a:r>
              <a:rPr lang="en-US" sz="2800" dirty="0" err="1"/>
              <a:t>sınava</a:t>
            </a:r>
            <a:r>
              <a:rPr lang="en-US" sz="2800" dirty="0"/>
              <a:t> </a:t>
            </a:r>
            <a:r>
              <a:rPr lang="en-US" sz="2800" dirty="0" err="1"/>
              <a:t>alınan</a:t>
            </a:r>
            <a:r>
              <a:rPr lang="en-US" sz="2800" dirty="0"/>
              <a:t> </a:t>
            </a:r>
            <a:r>
              <a:rPr lang="en-US" sz="2800" dirty="0" err="1"/>
              <a:t>öğrencinin</a:t>
            </a:r>
            <a:r>
              <a:rPr lang="en-US" sz="2800" dirty="0"/>
              <a:t> </a:t>
            </a:r>
            <a:r>
              <a:rPr lang="en-US" sz="2800" dirty="0" err="1"/>
              <a:t>kimlik</a:t>
            </a:r>
            <a:r>
              <a:rPr lang="en-US" sz="2800" dirty="0"/>
              <a:t> </a:t>
            </a:r>
            <a:r>
              <a:rPr lang="en-US" sz="2800" dirty="0" err="1"/>
              <a:t>fotokopisi</a:t>
            </a:r>
            <a:r>
              <a:rPr lang="en-US" sz="2800" dirty="0"/>
              <a:t> </a:t>
            </a:r>
            <a:r>
              <a:rPr lang="en-US" sz="2800" dirty="0" err="1"/>
              <a:t>sınav</a:t>
            </a:r>
            <a:r>
              <a:rPr lang="en-US" sz="2800" dirty="0"/>
              <a:t> </a:t>
            </a:r>
            <a:r>
              <a:rPr lang="en-US" sz="2800" dirty="0" err="1"/>
              <a:t>evrakı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birlikte</a:t>
            </a:r>
            <a:r>
              <a:rPr lang="en-US" sz="2800" dirty="0"/>
              <a:t> </a:t>
            </a:r>
            <a:r>
              <a:rPr lang="en-US" sz="2800" dirty="0" err="1"/>
              <a:t>sınav</a:t>
            </a:r>
            <a:r>
              <a:rPr lang="en-US" sz="2800" dirty="0"/>
              <a:t> </a:t>
            </a:r>
            <a:r>
              <a:rPr lang="en-US" sz="2800" dirty="0" err="1"/>
              <a:t>güvenlik</a:t>
            </a:r>
            <a:r>
              <a:rPr lang="en-US" sz="2800" dirty="0"/>
              <a:t> </a:t>
            </a:r>
            <a:r>
              <a:rPr lang="en-US" sz="2800" dirty="0" err="1"/>
              <a:t>poşetine</a:t>
            </a:r>
            <a:r>
              <a:rPr lang="en-US" sz="2800" dirty="0"/>
              <a:t> </a:t>
            </a:r>
            <a:r>
              <a:rPr lang="en-US" sz="2800" dirty="0" err="1"/>
              <a:t>koyulacaktır</a:t>
            </a:r>
            <a:r>
              <a:rPr lang="en-US" sz="2800" dirty="0"/>
              <a:t>.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785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Times New Roman" panose="02020603050405020304" pitchFamily="18" charset="0"/>
              </a:rPr>
              <a:t>* </a:t>
            </a:r>
            <a:r>
              <a:rPr lang="en-US" dirty="0" err="1">
                <a:cs typeface="Times New Roman" panose="02020603050405020304" pitchFamily="18" charset="0"/>
              </a:rPr>
              <a:t>Yedek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gözetmen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olarak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kura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belirlenen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öğretmenlerin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görevleri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şunlardır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endParaRPr lang="tr-TR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cs typeface="Times New Roman" panose="02020603050405020304" pitchFamily="18" charset="0"/>
              </a:rPr>
              <a:t>1) </a:t>
            </a:r>
            <a:r>
              <a:rPr lang="en-US" dirty="0" err="1">
                <a:cs typeface="Times New Roman" panose="02020603050405020304" pitchFamily="18" charset="0"/>
              </a:rPr>
              <a:t>Sınav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salonunda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görevli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öğretmenler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bina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sınav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komisyonu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arasındaki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irtibatı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sağlar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tr-TR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cs typeface="Times New Roman" panose="02020603050405020304" pitchFamily="18" charset="0"/>
              </a:rPr>
              <a:t>2) </a:t>
            </a:r>
            <a:r>
              <a:rPr lang="en-US" dirty="0" err="1">
                <a:cs typeface="Times New Roman" panose="02020603050405020304" pitchFamily="18" charset="0"/>
              </a:rPr>
              <a:t>Tuvalet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ihtiyacı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öğrencilere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refakat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eder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tr-TR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cs typeface="Times New Roman" panose="02020603050405020304" pitchFamily="18" charset="0"/>
              </a:rPr>
              <a:t>3) </a:t>
            </a:r>
            <a:r>
              <a:rPr lang="en-US" dirty="0" err="1">
                <a:cs typeface="Times New Roman" panose="02020603050405020304" pitchFamily="18" charset="0"/>
              </a:rPr>
              <a:t>Sınav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görevi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bulunmayan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personel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kişilerin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bina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katlarda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bulunmamasını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sağlar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tr-TR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cs typeface="Times New Roman" panose="02020603050405020304" pitchFamily="18" charset="0"/>
              </a:rPr>
              <a:t>4) Her </a:t>
            </a:r>
            <a:r>
              <a:rPr lang="en-US" dirty="0" err="1">
                <a:cs typeface="Times New Roman" panose="02020603050405020304" pitchFamily="18" charset="0"/>
              </a:rPr>
              <a:t>ders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sınavı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sonrası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verilen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dinlenme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sürelerinde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öğrencilere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rehberlik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eder</a:t>
            </a:r>
            <a:r>
              <a:rPr lang="en-US" dirty="0">
                <a:cs typeface="Times New Roman" panose="02020603050405020304" pitchFamily="18" charset="0"/>
              </a:rPr>
              <a:t>. </a:t>
            </a:r>
            <a:endParaRPr lang="tr-TR" dirty="0"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SALON GÖREVLİLERİ TARAFINDAN YAPILACAK İŞLER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5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719064"/>
          </a:xfrm>
        </p:spPr>
        <p:txBody>
          <a:bodyPr>
            <a:normAutofit fontScale="90000"/>
          </a:bodyPr>
          <a:lstStyle/>
          <a:p>
            <a:r>
              <a:rPr lang="tr-TR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Sınavdan Önce Yapacakları İşlemler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502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tr-TR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Yanlarında Hiçbir Yardımcı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Materyal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İletişim Cihazı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Bulundurmayacaktır.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Hasta ve Engellilere Ait Cihazlar Hariç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Öğrenciler Sınıf Öğrenci Yoklama Listesinde Belirtilen Sınıf ve Sıra Numarasında oturacaktır.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Gerektiğinde öğrencinin yerini değiştirme yetkisi sınıflarda salon görevlisi öğretmenlerde olacaktır.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20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3507"/>
          </a:xfrm>
          <a:ln w="508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tr-TR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/>
              <a:t>Sınav</a:t>
            </a:r>
            <a:r>
              <a:rPr lang="en-US" dirty="0"/>
              <a:t>  </a:t>
            </a:r>
            <a:r>
              <a:rPr lang="en-US" dirty="0" err="1"/>
              <a:t>evrakının</a:t>
            </a:r>
            <a:r>
              <a:rPr lang="en-US" dirty="0"/>
              <a:t>  </a:t>
            </a:r>
            <a:r>
              <a:rPr lang="en-US" dirty="0" err="1"/>
              <a:t>bulunduğu</a:t>
            </a:r>
            <a:r>
              <a:rPr lang="en-US" dirty="0"/>
              <a:t>  </a:t>
            </a:r>
            <a:r>
              <a:rPr lang="en-US" dirty="0" err="1"/>
              <a:t>güvenlik</a:t>
            </a:r>
            <a:r>
              <a:rPr lang="en-US" dirty="0"/>
              <a:t>  </a:t>
            </a:r>
            <a:r>
              <a:rPr lang="en-US" dirty="0" err="1"/>
              <a:t>poşetlerini</a:t>
            </a:r>
            <a:r>
              <a:rPr lang="en-US" dirty="0"/>
              <a:t>  </a:t>
            </a:r>
            <a:r>
              <a:rPr lang="en-US" dirty="0" err="1"/>
              <a:t>öğrencilerin</a:t>
            </a:r>
            <a:r>
              <a:rPr lang="en-US" dirty="0"/>
              <a:t>  </a:t>
            </a:r>
            <a:r>
              <a:rPr lang="en-US" dirty="0" err="1"/>
              <a:t>gözü</a:t>
            </a:r>
            <a:r>
              <a:rPr lang="en-US" dirty="0"/>
              <a:t> 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açarak</a:t>
            </a:r>
            <a:r>
              <a:rPr lang="en-US" dirty="0"/>
              <a:t> 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kâğıtlarını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kitapçıklarını</a:t>
            </a:r>
            <a:r>
              <a:rPr lang="en-US" dirty="0"/>
              <a:t> </a:t>
            </a:r>
            <a:r>
              <a:rPr lang="en-US" dirty="0" err="1"/>
              <a:t>dağıtır</a:t>
            </a:r>
            <a:r>
              <a:rPr lang="en-US" dirty="0"/>
              <a:t>. </a:t>
            </a:r>
            <a:r>
              <a:rPr lang="en-US" dirty="0" err="1"/>
              <a:t>Dağıtılan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evrakında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bilgilerin</a:t>
            </a:r>
            <a:r>
              <a:rPr lang="en-US" dirty="0"/>
              <a:t> </a:t>
            </a:r>
            <a:r>
              <a:rPr lang="en-US" dirty="0" err="1"/>
              <a:t>öğrenciye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olmadığını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 smtClean="0"/>
              <a:t>ede</a:t>
            </a:r>
            <a:r>
              <a:rPr lang="tr-TR" dirty="0" err="1" smtClean="0"/>
              <a:t>cektir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sz="1000" dirty="0"/>
          </a:p>
          <a:p>
            <a:pPr marL="0" indent="0" algn="just">
              <a:buNone/>
            </a:pPr>
            <a:r>
              <a:rPr lang="tr-TR" dirty="0" smtClean="0"/>
              <a:t>4.</a:t>
            </a:r>
            <a:r>
              <a:rPr lang="en-US" dirty="0" smtClean="0"/>
              <a:t> </a:t>
            </a:r>
            <a:r>
              <a:rPr lang="en-US" dirty="0" err="1"/>
              <a:t>Öğrenci</a:t>
            </a:r>
            <a:r>
              <a:rPr lang="en-US" dirty="0"/>
              <a:t>,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kâğıdında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T.C. </a:t>
            </a:r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,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soyadı</a:t>
            </a:r>
            <a:r>
              <a:rPr lang="en-US" dirty="0"/>
              <a:t> </a:t>
            </a:r>
            <a:r>
              <a:rPr lang="en-US" dirty="0" err="1"/>
              <a:t>bilgilerini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tr-TR" dirty="0"/>
              <a:t> </a:t>
            </a:r>
            <a:r>
              <a:rPr lang="en-US" dirty="0" err="1"/>
              <a:t>ed</a:t>
            </a:r>
            <a:r>
              <a:rPr lang="tr-TR" dirty="0"/>
              <a:t>ip</a:t>
            </a:r>
            <a:r>
              <a:rPr lang="en-US" dirty="0"/>
              <a:t>,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görevlilerine</a:t>
            </a:r>
            <a:r>
              <a:rPr lang="en-US" dirty="0"/>
              <a:t> </a:t>
            </a:r>
            <a:r>
              <a:rPr lang="en-US" dirty="0" err="1"/>
              <a:t>söyle</a:t>
            </a:r>
            <a:r>
              <a:rPr lang="tr-TR" dirty="0" err="1"/>
              <a:t>yip</a:t>
            </a:r>
            <a:r>
              <a:rPr lang="en-US" dirty="0"/>
              <a:t>,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görevlileri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tutanak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al</a:t>
            </a:r>
            <a:r>
              <a:rPr lang="tr-TR" dirty="0" err="1"/>
              <a:t>acaktır</a:t>
            </a:r>
            <a:r>
              <a:rPr lang="en-US" dirty="0"/>
              <a:t>.</a:t>
            </a:r>
            <a:endParaRPr lang="tr-TR" dirty="0"/>
          </a:p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79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6"/>
            <a:ext cx="8229600" cy="5721499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5.</a:t>
            </a:r>
            <a:r>
              <a:rPr lang="en-US" dirty="0" smtClean="0"/>
              <a:t> </a:t>
            </a:r>
            <a:r>
              <a:rPr lang="en-US" dirty="0" err="1"/>
              <a:t>Öğrencinin</a:t>
            </a:r>
            <a:r>
              <a:rPr lang="en-US" dirty="0"/>
              <a:t> </a:t>
            </a:r>
            <a:r>
              <a:rPr lang="en-US" dirty="0" err="1"/>
              <a:t>adına</a:t>
            </a:r>
            <a:r>
              <a:rPr lang="en-US" dirty="0"/>
              <a:t> </a:t>
            </a:r>
            <a:r>
              <a:rPr lang="en-US" dirty="0" err="1"/>
              <a:t>düzenlenmiş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</a:t>
            </a:r>
            <a:r>
              <a:rPr lang="en-US" dirty="0"/>
              <a:t> </a:t>
            </a:r>
            <a:r>
              <a:rPr lang="en-US" dirty="0" err="1"/>
              <a:t>bulunmuyorsa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kullanılamayacak</a:t>
            </a:r>
            <a:r>
              <a:rPr lang="en-US" dirty="0"/>
              <a:t> </a:t>
            </a:r>
            <a:r>
              <a:rPr lang="en-US" dirty="0" err="1"/>
              <a:t>durumdaysa</a:t>
            </a:r>
            <a:r>
              <a:rPr lang="en-US" dirty="0"/>
              <a:t> </a:t>
            </a:r>
            <a:r>
              <a:rPr lang="en-US" dirty="0" err="1"/>
              <a:t>yedek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, </a:t>
            </a:r>
            <a:r>
              <a:rPr lang="en-US" dirty="0" err="1"/>
              <a:t>yedek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kâğıdında</a:t>
            </a:r>
            <a:r>
              <a:rPr lang="en-US" dirty="0"/>
              <a:t> </a:t>
            </a:r>
            <a:r>
              <a:rPr lang="en-US" dirty="0" err="1"/>
              <a:t>boş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gönderileceği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bilgiler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tam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eksiksiz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kodlan</a:t>
            </a:r>
            <a:r>
              <a:rPr lang="tr-TR" dirty="0" err="1" smtClean="0"/>
              <a:t>ması</a:t>
            </a:r>
            <a:r>
              <a:rPr lang="tr-TR" dirty="0" smtClean="0"/>
              <a:t> sağlanacaktır.</a:t>
            </a:r>
          </a:p>
          <a:p>
            <a:pPr marL="0" indent="0" algn="just">
              <a:buNone/>
            </a:pPr>
            <a:r>
              <a:rPr lang="tr-TR" dirty="0" smtClean="0"/>
              <a:t> </a:t>
            </a:r>
            <a:endParaRPr lang="tr-TR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dirty="0" smtClean="0"/>
              <a:t>6.</a:t>
            </a:r>
            <a:r>
              <a:rPr lang="tr-TR" dirty="0" smtClean="0"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Cevap Kağıdında Öğrenci Bilgisinin yer aldığı bölümde yapılan hatalı veya eksik kodlamada öğrenci ile birlikte salon görevlileri de sorumlu olacaktır.</a:t>
            </a:r>
          </a:p>
          <a:p>
            <a:pPr marL="0" indent="0" algn="just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  <a:ln w="50800">
            <a:noFill/>
          </a:ln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GENEL BİLGİLER</a:t>
            </a:r>
            <a:endParaRPr lang="tr-T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1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/>
              <a:t> </a:t>
            </a:r>
            <a:r>
              <a:rPr lang="en-US" dirty="0" err="1"/>
              <a:t>Öğrenciler</a:t>
            </a:r>
            <a:r>
              <a:rPr lang="en-US" dirty="0"/>
              <a:t>,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</a:t>
            </a:r>
            <a:r>
              <a:rPr lang="en-US" dirty="0"/>
              <a:t> </a:t>
            </a:r>
            <a:r>
              <a:rPr lang="en-US" dirty="0" err="1"/>
              <a:t>üzerindeki</a:t>
            </a:r>
            <a:r>
              <a:rPr lang="en-US" dirty="0"/>
              <a:t> </a:t>
            </a:r>
            <a:r>
              <a:rPr lang="en-US" dirty="0" err="1"/>
              <a:t>kitapçık</a:t>
            </a:r>
            <a:r>
              <a:rPr lang="en-US" dirty="0"/>
              <a:t> </a:t>
            </a:r>
            <a:r>
              <a:rPr lang="en-US" dirty="0" err="1"/>
              <a:t>türü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işaretlemelerini</a:t>
            </a:r>
            <a:r>
              <a:rPr lang="en-US" dirty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yumuşak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uçlu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siyah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kurşun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kalemle</a:t>
            </a:r>
            <a:r>
              <a:rPr lang="en-US" dirty="0"/>
              <a:t> </a:t>
            </a:r>
            <a:r>
              <a:rPr lang="en-US" dirty="0" err="1"/>
              <a:t>yapacaktır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endParaRPr lang="tr-TR" sz="1000" dirty="0"/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dirty="0" smtClean="0"/>
              <a:t> </a:t>
            </a:r>
            <a:r>
              <a:rPr lang="en-US" dirty="0" err="1"/>
              <a:t>Öğrenciler</a:t>
            </a:r>
            <a:r>
              <a:rPr lang="en-US" dirty="0"/>
              <a:t>,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kâğıdındaki</a:t>
            </a:r>
            <a:r>
              <a:rPr lang="en-US" dirty="0"/>
              <a:t> </a:t>
            </a:r>
            <a:r>
              <a:rPr lang="en-US" dirty="0" err="1"/>
              <a:t>imza</a:t>
            </a:r>
            <a:r>
              <a:rPr lang="en-US" dirty="0"/>
              <a:t> </a:t>
            </a:r>
            <a:r>
              <a:rPr lang="en-US" dirty="0" err="1"/>
              <a:t>bölümüne</a:t>
            </a:r>
            <a:r>
              <a:rPr lang="en-US" dirty="0"/>
              <a:t> </a:t>
            </a:r>
            <a:r>
              <a:rPr lang="en-US" dirty="0" err="1"/>
              <a:t>imzasını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silinmeyen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kalemle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atacaktır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endParaRPr lang="tr-TR" sz="1000" dirty="0"/>
          </a:p>
          <a:p>
            <a:pPr marL="0" indent="0" algn="just">
              <a:buNone/>
            </a:pPr>
            <a:r>
              <a:rPr lang="tr-TR" dirty="0"/>
              <a:t>9</a:t>
            </a:r>
            <a:r>
              <a:rPr lang="tr-TR" dirty="0" smtClean="0"/>
              <a:t>.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kitapçığının</a:t>
            </a:r>
            <a:r>
              <a:rPr lang="en-US" dirty="0"/>
              <a:t> A, B, C </a:t>
            </a:r>
            <a:r>
              <a:rPr lang="en-US" dirty="0" err="1"/>
              <a:t>ve</a:t>
            </a:r>
            <a:r>
              <a:rPr lang="en-US" dirty="0"/>
              <a:t> D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türü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, </a:t>
            </a:r>
            <a:r>
              <a:rPr lang="tr-TR" dirty="0"/>
              <a:t>hangi tür kitapçığı kullanıyorsa o kitapçığın </a:t>
            </a:r>
            <a:r>
              <a:rPr lang="en-US" dirty="0" err="1"/>
              <a:t>yuvarlağını</a:t>
            </a:r>
            <a:r>
              <a:rPr lang="en-US" dirty="0"/>
              <a:t> </a:t>
            </a:r>
            <a:r>
              <a:rPr lang="en-US" dirty="0" err="1"/>
              <a:t>işaretle</a:t>
            </a:r>
            <a:r>
              <a:rPr lang="tr-TR" dirty="0" err="1"/>
              <a:t>yecek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alon</a:t>
            </a:r>
            <a:r>
              <a:rPr lang="en-US" dirty="0"/>
              <a:t>  </a:t>
            </a:r>
            <a:r>
              <a:rPr lang="en-US" dirty="0" err="1"/>
              <a:t>görevlileri</a:t>
            </a:r>
            <a:r>
              <a:rPr lang="en-US" dirty="0"/>
              <a:t> de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işaretlemenin</a:t>
            </a:r>
            <a:r>
              <a:rPr lang="en-US" dirty="0"/>
              <a:t> </a:t>
            </a:r>
            <a:r>
              <a:rPr lang="en-US" dirty="0" err="1"/>
              <a:t>yapılmasını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tr-TR" dirty="0" err="1"/>
              <a:t>ecektir</a:t>
            </a:r>
            <a:r>
              <a:rPr lang="en-US" dirty="0"/>
              <a:t>.</a:t>
            </a:r>
            <a:endParaRPr lang="tr-TR" dirty="0"/>
          </a:p>
          <a:p>
            <a:pPr marL="0" indent="0" algn="just">
              <a:buNone/>
            </a:pP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3312368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Sınav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tr-TR" sz="5400" b="1" dirty="0" smtClean="0">
                <a:solidFill>
                  <a:srgbClr val="FF0000"/>
                </a:solidFill>
              </a:rPr>
              <a:t>Başlamadan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tr-TR" sz="5400" b="1" dirty="0" smtClean="0">
                <a:solidFill>
                  <a:srgbClr val="FF0000"/>
                </a:solidFill>
              </a:rPr>
              <a:t>Önce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tr-TR" sz="5400" b="1" dirty="0" smtClean="0">
                <a:solidFill>
                  <a:srgbClr val="FF0000"/>
                </a:solidFill>
              </a:rPr>
              <a:t>Öğrencilere Yapılması Gereken Önemli Açıklamalar</a:t>
            </a:r>
            <a:endParaRPr lang="tr-T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351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Her </a:t>
            </a:r>
            <a:r>
              <a:rPr lang="en-US" dirty="0" err="1"/>
              <a:t>sorunun</a:t>
            </a:r>
            <a:r>
              <a:rPr lang="en-US" dirty="0"/>
              <a:t> 4 (</a:t>
            </a:r>
            <a:r>
              <a:rPr lang="en-US" dirty="0" err="1"/>
              <a:t>dört</a:t>
            </a:r>
            <a:r>
              <a:rPr lang="en-US" dirty="0"/>
              <a:t>) </a:t>
            </a:r>
            <a:r>
              <a:rPr lang="en-US" dirty="0" err="1"/>
              <a:t>seçeneği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Bu </a:t>
            </a:r>
            <a:r>
              <a:rPr lang="en-US" dirty="0" err="1"/>
              <a:t>seçeneklerden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tanesi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 smtClean="0"/>
              <a:t>cevaptır</a:t>
            </a:r>
            <a:r>
              <a:rPr lang="en-US" dirty="0" smtClean="0"/>
              <a:t>.</a:t>
            </a:r>
            <a:r>
              <a:rPr lang="tr-TR" dirty="0" smtClean="0"/>
              <a:t> Yanlış cevap ,doğruları etkilemeyecektir. </a:t>
            </a:r>
            <a:endParaRPr lang="tr-TR" dirty="0"/>
          </a:p>
          <a:p>
            <a:pPr algn="just"/>
            <a:r>
              <a:rPr lang="en-US" dirty="0" err="1"/>
              <a:t>Birden</a:t>
            </a:r>
            <a:r>
              <a:rPr lang="en-US" dirty="0"/>
              <a:t>  </a:t>
            </a:r>
            <a:r>
              <a:rPr lang="en-US" dirty="0" err="1"/>
              <a:t>fazla</a:t>
            </a:r>
            <a:r>
              <a:rPr lang="en-US" dirty="0"/>
              <a:t>  </a:t>
            </a:r>
            <a:r>
              <a:rPr lang="en-US" dirty="0" err="1"/>
              <a:t>cevap</a:t>
            </a:r>
            <a:r>
              <a:rPr lang="en-US" dirty="0"/>
              <a:t>  </a:t>
            </a:r>
            <a:r>
              <a:rPr lang="en-US" dirty="0" err="1"/>
              <a:t>seçeneğinin</a:t>
            </a:r>
            <a:r>
              <a:rPr lang="en-US" dirty="0"/>
              <a:t>  </a:t>
            </a:r>
            <a:r>
              <a:rPr lang="en-US" dirty="0" err="1"/>
              <a:t>işaretlenmesi</a:t>
            </a:r>
            <a:r>
              <a:rPr lang="en-US" dirty="0"/>
              <a:t>  </a:t>
            </a:r>
            <a:r>
              <a:rPr lang="en-US" dirty="0" err="1"/>
              <a:t>hâlinde</a:t>
            </a:r>
            <a:r>
              <a:rPr lang="en-US" dirty="0"/>
              <a:t>  </a:t>
            </a:r>
            <a:r>
              <a:rPr lang="en-US" dirty="0" err="1"/>
              <a:t>bu</a:t>
            </a:r>
            <a:r>
              <a:rPr lang="en-US" dirty="0"/>
              <a:t>  </a:t>
            </a:r>
            <a:r>
              <a:rPr lang="en-US" dirty="0" err="1"/>
              <a:t>soruya</a:t>
            </a:r>
            <a:r>
              <a:rPr lang="en-US" dirty="0"/>
              <a:t>  </a:t>
            </a:r>
            <a:r>
              <a:rPr lang="en-US" dirty="0" err="1"/>
              <a:t>verilen</a:t>
            </a:r>
            <a:r>
              <a:rPr lang="en-US" dirty="0"/>
              <a:t>  </a:t>
            </a:r>
            <a:r>
              <a:rPr lang="en-US" dirty="0" err="1"/>
              <a:t>cevap</a:t>
            </a:r>
            <a:r>
              <a:rPr lang="en-US" dirty="0"/>
              <a:t>,  </a:t>
            </a:r>
            <a:r>
              <a:rPr lang="en-US" dirty="0" err="1"/>
              <a:t>optik</a:t>
            </a:r>
            <a:r>
              <a:rPr lang="en-US" dirty="0"/>
              <a:t> </a:t>
            </a:r>
            <a:r>
              <a:rPr lang="en-US" dirty="0" err="1"/>
              <a:t>okuyucu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yanlış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değerlendirilecektir</a:t>
            </a:r>
            <a:r>
              <a:rPr lang="en-US" dirty="0"/>
              <a:t>.</a:t>
            </a:r>
            <a:endParaRPr lang="tr-TR" dirty="0"/>
          </a:p>
          <a:p>
            <a:pPr algn="just"/>
            <a:r>
              <a:rPr lang="en-US" dirty="0" err="1"/>
              <a:t>Öğrenciler</a:t>
            </a:r>
            <a:r>
              <a:rPr lang="en-US" dirty="0"/>
              <a:t>,  </a:t>
            </a:r>
            <a:r>
              <a:rPr lang="en-US" dirty="0" err="1"/>
              <a:t>cevaplarını</a:t>
            </a:r>
            <a:r>
              <a:rPr lang="en-US" dirty="0"/>
              <a:t>  </a:t>
            </a:r>
            <a:r>
              <a:rPr lang="en-US" dirty="0" err="1"/>
              <a:t>siyah</a:t>
            </a:r>
            <a:r>
              <a:rPr lang="en-US" dirty="0"/>
              <a:t>  </a:t>
            </a:r>
            <a:r>
              <a:rPr lang="en-US" dirty="0" err="1"/>
              <a:t>yumuşak</a:t>
            </a:r>
            <a:r>
              <a:rPr lang="en-US" dirty="0"/>
              <a:t>  </a:t>
            </a:r>
            <a:r>
              <a:rPr lang="en-US" dirty="0" err="1"/>
              <a:t>uçlu</a:t>
            </a:r>
            <a:r>
              <a:rPr lang="en-US" dirty="0"/>
              <a:t>  </a:t>
            </a:r>
            <a:r>
              <a:rPr lang="en-US" dirty="0" err="1"/>
              <a:t>kurşun</a:t>
            </a:r>
            <a:r>
              <a:rPr lang="en-US" dirty="0"/>
              <a:t>  </a:t>
            </a:r>
            <a:r>
              <a:rPr lang="en-US" dirty="0" err="1"/>
              <a:t>kalemle</a:t>
            </a:r>
            <a:r>
              <a:rPr lang="en-US" dirty="0"/>
              <a:t>,  </a:t>
            </a:r>
            <a:r>
              <a:rPr lang="en-US" dirty="0" err="1"/>
              <a:t>soru</a:t>
            </a:r>
            <a:r>
              <a:rPr lang="en-US" dirty="0"/>
              <a:t>  </a:t>
            </a:r>
            <a:r>
              <a:rPr lang="en-US" dirty="0" err="1"/>
              <a:t>kitapçığında</a:t>
            </a:r>
            <a:r>
              <a:rPr lang="en-US" dirty="0"/>
              <a:t>  </a:t>
            </a:r>
            <a:r>
              <a:rPr lang="en-US" dirty="0" err="1"/>
              <a:t>yer</a:t>
            </a:r>
            <a:r>
              <a:rPr lang="en-US" dirty="0"/>
              <a:t> 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açıklamalarda</a:t>
            </a:r>
            <a:r>
              <a:rPr lang="en-US" dirty="0"/>
              <a:t>  </a:t>
            </a:r>
            <a:r>
              <a:rPr lang="en-US" dirty="0" err="1"/>
              <a:t>ve</a:t>
            </a:r>
            <a:r>
              <a:rPr lang="en-US" dirty="0"/>
              <a:t>  </a:t>
            </a:r>
            <a:r>
              <a:rPr lang="en-US" dirty="0" err="1"/>
              <a:t>cevap</a:t>
            </a:r>
            <a:r>
              <a:rPr lang="en-US" dirty="0"/>
              <a:t>  </a:t>
            </a:r>
            <a:r>
              <a:rPr lang="en-US" dirty="0" err="1"/>
              <a:t>kâğıdında</a:t>
            </a:r>
            <a:r>
              <a:rPr lang="en-US" dirty="0"/>
              <a:t>  </a:t>
            </a:r>
            <a:r>
              <a:rPr lang="en-US" dirty="0" err="1"/>
              <a:t>belirtilen</a:t>
            </a:r>
            <a:r>
              <a:rPr lang="en-US" dirty="0"/>
              <a:t>  </a:t>
            </a:r>
            <a:r>
              <a:rPr lang="en-US" dirty="0" err="1"/>
              <a:t>örnekte</a:t>
            </a:r>
            <a:r>
              <a:rPr lang="en-US" dirty="0"/>
              <a:t>  </a:t>
            </a:r>
            <a:r>
              <a:rPr lang="en-US" dirty="0" err="1"/>
              <a:t>olduğu</a:t>
            </a:r>
            <a:r>
              <a:rPr lang="en-US" dirty="0"/>
              <a:t>  </a:t>
            </a:r>
            <a:r>
              <a:rPr lang="en-US" dirty="0" err="1"/>
              <a:t>gibi</a:t>
            </a:r>
            <a:r>
              <a:rPr lang="en-US" dirty="0"/>
              <a:t>,  </a:t>
            </a:r>
            <a:r>
              <a:rPr lang="en-US" dirty="0" err="1"/>
              <a:t>yuvarlağın</a:t>
            </a:r>
            <a:r>
              <a:rPr lang="en-US" dirty="0"/>
              <a:t>  </a:t>
            </a:r>
            <a:r>
              <a:rPr lang="en-US" dirty="0" err="1"/>
              <a:t>dışına</a:t>
            </a:r>
            <a:r>
              <a:rPr lang="en-US" dirty="0"/>
              <a:t> </a:t>
            </a:r>
            <a:r>
              <a:rPr lang="en-US" dirty="0" err="1"/>
              <a:t>taşırmadan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kâğıdında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seçeneği</a:t>
            </a:r>
            <a:r>
              <a:rPr lang="en-US" dirty="0"/>
              <a:t> </a:t>
            </a:r>
            <a:r>
              <a:rPr lang="en-US" dirty="0" err="1"/>
              <a:t>bularak</a:t>
            </a:r>
            <a:r>
              <a:rPr lang="en-US" dirty="0"/>
              <a:t> </a:t>
            </a:r>
            <a:r>
              <a:rPr lang="en-US" dirty="0" err="1"/>
              <a:t>işaretleyeceklerdir</a:t>
            </a:r>
            <a:r>
              <a:rPr lang="en-US" dirty="0"/>
              <a:t>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52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50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Örnek</a:t>
            </a:r>
            <a:r>
              <a:rPr lang="en-US" dirty="0"/>
              <a:t>    </a:t>
            </a:r>
            <a:r>
              <a:rPr lang="en-US" dirty="0" err="1"/>
              <a:t>işaretleme</a:t>
            </a:r>
            <a:r>
              <a:rPr lang="en-US" dirty="0"/>
              <a:t>    </a:t>
            </a:r>
            <a:r>
              <a:rPr lang="en-US" dirty="0" err="1"/>
              <a:t>yapılmaması</a:t>
            </a:r>
            <a:r>
              <a:rPr lang="en-US" dirty="0"/>
              <a:t>    </a:t>
            </a:r>
            <a:r>
              <a:rPr lang="en-US" dirty="0" err="1"/>
              <a:t>sebebiyle</a:t>
            </a:r>
            <a:r>
              <a:rPr lang="en-US" dirty="0"/>
              <a:t>    </a:t>
            </a:r>
            <a:r>
              <a:rPr lang="en-US" dirty="0" err="1"/>
              <a:t>optik</a:t>
            </a:r>
            <a:r>
              <a:rPr lang="en-US" dirty="0"/>
              <a:t>    </a:t>
            </a:r>
            <a:r>
              <a:rPr lang="en-US" dirty="0" err="1"/>
              <a:t>okuyucu</a:t>
            </a:r>
            <a:r>
              <a:rPr lang="en-US" dirty="0"/>
              <a:t>    </a:t>
            </a:r>
            <a:r>
              <a:rPr lang="en-US" dirty="0" err="1"/>
              <a:t>tarafından</a:t>
            </a:r>
            <a:r>
              <a:rPr lang="en-US" dirty="0"/>
              <a:t>    </a:t>
            </a:r>
            <a:r>
              <a:rPr lang="en-US" dirty="0" err="1"/>
              <a:t>okunamayan</a:t>
            </a:r>
            <a:r>
              <a:rPr lang="en-US" dirty="0"/>
              <a:t> </a:t>
            </a:r>
            <a:r>
              <a:rPr lang="en-US" dirty="0" err="1"/>
              <a:t>işaretlemelerde</a:t>
            </a:r>
            <a:r>
              <a:rPr lang="en-US" dirty="0"/>
              <a:t> o </a:t>
            </a:r>
            <a:r>
              <a:rPr lang="en-US" dirty="0" err="1"/>
              <a:t>soruya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edilmeyecektir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sz="1000" dirty="0"/>
          </a:p>
          <a:p>
            <a:pPr algn="just"/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kâğıdına</a:t>
            </a:r>
            <a:r>
              <a:rPr lang="en-US" dirty="0"/>
              <a:t> </a:t>
            </a:r>
            <a:r>
              <a:rPr lang="en-US" dirty="0" err="1"/>
              <a:t>işaretlenmeyen</a:t>
            </a:r>
            <a:r>
              <a:rPr lang="en-US" dirty="0"/>
              <a:t> </a:t>
            </a:r>
            <a:r>
              <a:rPr lang="en-US" dirty="0" err="1"/>
              <a:t>cevaplar</a:t>
            </a:r>
            <a:r>
              <a:rPr lang="en-US" dirty="0"/>
              <a:t> </a:t>
            </a:r>
            <a:r>
              <a:rPr lang="en-US" dirty="0" err="1"/>
              <a:t>değerlendirmeye</a:t>
            </a:r>
            <a:r>
              <a:rPr lang="en-US" dirty="0"/>
              <a:t> </a:t>
            </a:r>
            <a:r>
              <a:rPr lang="en-US" dirty="0" err="1"/>
              <a:t>alınmayacaktır</a:t>
            </a:r>
            <a:r>
              <a:rPr lang="en-US" dirty="0"/>
              <a:t>. Bu </a:t>
            </a:r>
            <a:r>
              <a:rPr lang="en-US" dirty="0" err="1" smtClean="0"/>
              <a:t>nedenle</a:t>
            </a:r>
            <a:r>
              <a:rPr lang="tr-TR" dirty="0" smtClean="0"/>
              <a:t> </a:t>
            </a:r>
            <a:r>
              <a:rPr lang="en-US" dirty="0" err="1" smtClean="0"/>
              <a:t>sorulara</a:t>
            </a:r>
            <a:r>
              <a:rPr lang="en-US" dirty="0" smtClean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cevaplar</a:t>
            </a:r>
            <a:r>
              <a:rPr lang="en-US" dirty="0"/>
              <a:t>,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kâğıdına</a:t>
            </a:r>
            <a:r>
              <a:rPr lang="en-US" dirty="0"/>
              <a:t> </a:t>
            </a:r>
            <a:r>
              <a:rPr lang="en-US" dirty="0" err="1"/>
              <a:t>işaretlenecektir</a:t>
            </a:r>
            <a:r>
              <a:rPr lang="en-US" b="1" dirty="0"/>
              <a:t>.</a:t>
            </a:r>
            <a:endParaRPr lang="tr-TR" dirty="0"/>
          </a:p>
          <a:p>
            <a:endParaRPr lang="tr-TR" sz="1000" dirty="0"/>
          </a:p>
          <a:p>
            <a:pPr algn="just"/>
            <a:r>
              <a:rPr lang="en-US" dirty="0" err="1" smtClean="0"/>
              <a:t>Cevap</a:t>
            </a:r>
            <a:r>
              <a:rPr lang="en-US" dirty="0" smtClean="0"/>
              <a:t>  </a:t>
            </a:r>
            <a:r>
              <a:rPr lang="en-US" dirty="0" err="1"/>
              <a:t>kâğıdında</a:t>
            </a:r>
            <a:r>
              <a:rPr lang="en-US" dirty="0"/>
              <a:t>  </a:t>
            </a:r>
            <a:r>
              <a:rPr lang="en-US" dirty="0" err="1"/>
              <a:t>bulunan</a:t>
            </a:r>
            <a:r>
              <a:rPr lang="en-US" dirty="0"/>
              <a:t>  “Bu  </a:t>
            </a:r>
            <a:r>
              <a:rPr lang="en-US" dirty="0" err="1"/>
              <a:t>alanda</a:t>
            </a:r>
            <a:r>
              <a:rPr lang="en-US" dirty="0"/>
              <a:t>  </a:t>
            </a:r>
            <a:r>
              <a:rPr lang="en-US" dirty="0" err="1"/>
              <a:t>işaretleme</a:t>
            </a:r>
            <a:r>
              <a:rPr lang="en-US" dirty="0"/>
              <a:t>  </a:t>
            </a:r>
            <a:r>
              <a:rPr lang="en-US" dirty="0" err="1"/>
              <a:t>yapmayınız</a:t>
            </a:r>
            <a:r>
              <a:rPr lang="en-US" dirty="0"/>
              <a:t>.”  </a:t>
            </a:r>
            <a:r>
              <a:rPr lang="en-US" dirty="0" err="1"/>
              <a:t>kısmı</a:t>
            </a:r>
            <a:r>
              <a:rPr lang="en-US" dirty="0"/>
              <a:t>  </a:t>
            </a:r>
            <a:r>
              <a:rPr lang="en-US" dirty="0" err="1"/>
              <a:t>hiçbir</a:t>
            </a:r>
            <a:r>
              <a:rPr lang="en-US" dirty="0"/>
              <a:t> 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işaretlenmeyecektir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61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800200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/>
            </a:r>
            <a:br>
              <a:rPr lang="tr-TR" sz="4800" b="1" dirty="0" smtClean="0">
                <a:solidFill>
                  <a:srgbClr val="FF0000"/>
                </a:solidFill>
              </a:rPr>
            </a:br>
            <a:r>
              <a:rPr lang="en-US" sz="5400" b="1" dirty="0" err="1" smtClean="0">
                <a:solidFill>
                  <a:srgbClr val="FF0000"/>
                </a:solidFill>
              </a:rPr>
              <a:t>Sınav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Esnasında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Yapacakları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İşlemler</a:t>
            </a:r>
            <a:r>
              <a:rPr lang="tr-TR" sz="5400" b="1" dirty="0">
                <a:solidFill>
                  <a:srgbClr val="FF0000"/>
                </a:solidFill>
              </a:rPr>
              <a:t/>
            </a:r>
            <a:br>
              <a:rPr lang="tr-TR" sz="5400" b="1" dirty="0">
                <a:solidFill>
                  <a:srgbClr val="FF0000"/>
                </a:solidFill>
              </a:rPr>
            </a:br>
            <a:endParaRPr lang="tr-T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1"/>
          </a:xfrm>
          <a:ln w="508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 smtClean="0"/>
              <a:t>1.</a:t>
            </a:r>
            <a:r>
              <a:rPr lang="en-US" dirty="0" smtClean="0"/>
              <a:t> </a:t>
            </a:r>
            <a:r>
              <a:rPr lang="en-US" dirty="0"/>
              <a:t>Her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sınavı</a:t>
            </a:r>
            <a:r>
              <a:rPr lang="en-US" dirty="0"/>
              <a:t> </a:t>
            </a:r>
            <a:r>
              <a:rPr lang="en-US" dirty="0" err="1"/>
              <a:t>başladıktan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ilk 15 (on </a:t>
            </a:r>
            <a:r>
              <a:rPr lang="en-US" dirty="0" err="1"/>
              <a:t>beş</a:t>
            </a:r>
            <a:r>
              <a:rPr lang="en-US" dirty="0"/>
              <a:t>)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öğrencileri</a:t>
            </a:r>
            <a:r>
              <a:rPr lang="en-US" dirty="0"/>
              <a:t> </a:t>
            </a:r>
            <a:r>
              <a:rPr lang="en-US" dirty="0" err="1"/>
              <a:t>sınava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öğrencilere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vermeyecektir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2.</a:t>
            </a:r>
            <a:r>
              <a:rPr lang="en-US" dirty="0" smtClean="0"/>
              <a:t> </a:t>
            </a:r>
            <a:r>
              <a:rPr lang="en-US" dirty="0" err="1"/>
              <a:t>Öğrenciler</a:t>
            </a:r>
            <a:r>
              <a:rPr lang="en-US" dirty="0"/>
              <a:t>, </a:t>
            </a:r>
            <a:r>
              <a:rPr lang="en-US" dirty="0" err="1"/>
              <a:t>ders</a:t>
            </a:r>
            <a:r>
              <a:rPr lang="en-US" dirty="0"/>
              <a:t> 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sınavı</a:t>
            </a:r>
            <a:r>
              <a:rPr lang="en-US" dirty="0"/>
              <a:t>  </a:t>
            </a:r>
            <a:r>
              <a:rPr lang="en-US" dirty="0" err="1"/>
              <a:t>başladıktan</a:t>
            </a:r>
            <a:r>
              <a:rPr lang="en-US" dirty="0"/>
              <a:t>  </a:t>
            </a:r>
            <a:r>
              <a:rPr lang="en-US" dirty="0" err="1"/>
              <a:t>sonra</a:t>
            </a:r>
            <a:r>
              <a:rPr lang="en-US" dirty="0"/>
              <a:t> ilk  20  (</a:t>
            </a:r>
            <a:r>
              <a:rPr lang="en-US" dirty="0" err="1"/>
              <a:t>yirmi</a:t>
            </a:r>
            <a:r>
              <a:rPr lang="en-US" dirty="0"/>
              <a:t>)  </a:t>
            </a:r>
            <a:r>
              <a:rPr lang="en-US" dirty="0" err="1"/>
              <a:t>dakika</a:t>
            </a:r>
            <a:r>
              <a:rPr lang="en-US" dirty="0"/>
              <a:t>  </a:t>
            </a:r>
            <a:r>
              <a:rPr lang="en-US" dirty="0" err="1"/>
              <a:t>sınav</a:t>
            </a:r>
            <a:r>
              <a:rPr lang="en-US" dirty="0"/>
              <a:t>  </a:t>
            </a:r>
            <a:r>
              <a:rPr lang="en-US" dirty="0" err="1"/>
              <a:t>salonundan</a:t>
            </a:r>
            <a:r>
              <a:rPr lang="en-US" dirty="0"/>
              <a:t> </a:t>
            </a:r>
            <a:r>
              <a:rPr lang="en-US" dirty="0" err="1"/>
              <a:t>çıkmayacak</a:t>
            </a:r>
            <a:r>
              <a:rPr lang="en-US" dirty="0"/>
              <a:t> (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hariç</a:t>
            </a:r>
            <a:r>
              <a:rPr lang="en-US" dirty="0"/>
              <a:t>),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tamamlandıktan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talep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öğrencinin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kâğıdını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alarak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 </a:t>
            </a:r>
            <a:r>
              <a:rPr lang="en-US" dirty="0" err="1"/>
              <a:t>yoklama</a:t>
            </a:r>
            <a:r>
              <a:rPr lang="en-US" dirty="0"/>
              <a:t> </a:t>
            </a:r>
            <a:r>
              <a:rPr lang="en-US" dirty="0" err="1"/>
              <a:t>listesini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silinmez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kalem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imzalattır</a:t>
            </a:r>
            <a:r>
              <a:rPr lang="tr-TR" dirty="0" err="1" smtClean="0"/>
              <a:t>acak</a:t>
            </a:r>
            <a:r>
              <a:rPr lang="tr-TR" dirty="0" smtClean="0"/>
              <a:t>, </a:t>
            </a:r>
            <a:r>
              <a:rPr lang="en-US" dirty="0" err="1" smtClean="0"/>
              <a:t>sınav</a:t>
            </a:r>
            <a:r>
              <a:rPr lang="en-US" dirty="0" smtClean="0"/>
              <a:t> </a:t>
            </a:r>
            <a:r>
              <a:rPr lang="en-US" dirty="0" err="1"/>
              <a:t>salonundan</a:t>
            </a:r>
            <a:r>
              <a:rPr lang="en-US" dirty="0"/>
              <a:t> </a:t>
            </a:r>
            <a:r>
              <a:rPr lang="en-US" dirty="0" err="1"/>
              <a:t>çıkmasına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 smtClean="0"/>
              <a:t>ver</a:t>
            </a:r>
            <a:r>
              <a:rPr lang="tr-TR" dirty="0" err="1" smtClean="0"/>
              <a:t>ecektir</a:t>
            </a:r>
            <a:endParaRPr lang="tr-TR" dirty="0"/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44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6"/>
            <a:ext cx="8229600" cy="5721499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3.</a:t>
            </a:r>
            <a:r>
              <a:rPr lang="en-US" dirty="0" smtClean="0"/>
              <a:t> </a:t>
            </a:r>
            <a:r>
              <a:rPr lang="en-US" dirty="0" err="1"/>
              <a:t>Sınavda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alması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hariç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sınavı</a:t>
            </a:r>
            <a:r>
              <a:rPr lang="en-US" dirty="0"/>
              <a:t> </a:t>
            </a:r>
            <a:r>
              <a:rPr lang="en-US" dirty="0" err="1"/>
              <a:t>tamamlanana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sınıfta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2 (</a:t>
            </a:r>
            <a:r>
              <a:rPr lang="en-US" dirty="0" err="1"/>
              <a:t>iki</a:t>
            </a:r>
            <a:r>
              <a:rPr lang="en-US" dirty="0"/>
              <a:t>) </a:t>
            </a:r>
            <a:r>
              <a:rPr lang="en-US" dirty="0" err="1"/>
              <a:t>öğrencinin</a:t>
            </a:r>
            <a:r>
              <a:rPr lang="en-US" dirty="0"/>
              <a:t> </a:t>
            </a:r>
            <a:r>
              <a:rPr lang="en-US" dirty="0" err="1"/>
              <a:t>kalması</a:t>
            </a:r>
            <a:r>
              <a:rPr lang="en-US" dirty="0"/>
              <a:t> </a:t>
            </a:r>
            <a:r>
              <a:rPr lang="en-US" dirty="0" err="1"/>
              <a:t>gerektiğinden</a:t>
            </a:r>
            <a:r>
              <a:rPr lang="en-US" dirty="0"/>
              <a:t>, her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sınavının</a:t>
            </a:r>
            <a:r>
              <a:rPr lang="en-US" dirty="0"/>
              <a:t> </a:t>
            </a:r>
            <a:r>
              <a:rPr lang="en-US" dirty="0" err="1"/>
              <a:t>tamamlanmasına</a:t>
            </a:r>
            <a:r>
              <a:rPr lang="en-US" dirty="0"/>
              <a:t> 5 (</a:t>
            </a:r>
            <a:r>
              <a:rPr lang="en-US" dirty="0" err="1"/>
              <a:t>beş</a:t>
            </a:r>
            <a:r>
              <a:rPr lang="en-US" dirty="0"/>
              <a:t>) </a:t>
            </a:r>
            <a:r>
              <a:rPr lang="en-US" dirty="0" err="1"/>
              <a:t>dakika</a:t>
            </a:r>
            <a:r>
              <a:rPr lang="en-US" dirty="0"/>
              <a:t> kala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öğrenciyi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salonundan</a:t>
            </a:r>
            <a:r>
              <a:rPr lang="en-US" dirty="0"/>
              <a:t> </a:t>
            </a:r>
            <a:r>
              <a:rPr lang="en-US" dirty="0" err="1" smtClean="0"/>
              <a:t>çıkar</a:t>
            </a:r>
            <a:r>
              <a:rPr lang="tr-TR" dirty="0" err="1" smtClean="0"/>
              <a:t>mayacaktır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4.</a:t>
            </a:r>
            <a:r>
              <a:rPr lang="en-US" dirty="0" smtClean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sebebi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dışarı</a:t>
            </a:r>
            <a:r>
              <a:rPr lang="en-US" dirty="0"/>
              <a:t> </a:t>
            </a:r>
            <a:r>
              <a:rPr lang="en-US" dirty="0" err="1"/>
              <a:t>çıkmasına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 smtClean="0"/>
              <a:t>verme</a:t>
            </a:r>
            <a:r>
              <a:rPr lang="tr-TR" dirty="0" err="1" smtClean="0"/>
              <a:t>yecek</a:t>
            </a:r>
            <a:r>
              <a:rPr lang="en-US" dirty="0" smtClean="0"/>
              <a:t>, </a:t>
            </a:r>
            <a:r>
              <a:rPr lang="en-US" dirty="0" err="1"/>
              <a:t>zorunlu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öğrenciye</a:t>
            </a:r>
            <a:r>
              <a:rPr lang="en-US" dirty="0"/>
              <a:t> </a:t>
            </a:r>
            <a:r>
              <a:rPr lang="en-US" dirty="0" err="1"/>
              <a:t>koridorda</a:t>
            </a:r>
            <a:r>
              <a:rPr lang="en-US" dirty="0"/>
              <a:t> </a:t>
            </a:r>
            <a:r>
              <a:rPr lang="en-US" dirty="0" err="1"/>
              <a:t>görevli</a:t>
            </a:r>
            <a:r>
              <a:rPr lang="en-US" dirty="0"/>
              <a:t> </a:t>
            </a:r>
            <a:r>
              <a:rPr lang="en-US" dirty="0" err="1"/>
              <a:t>yedek</a:t>
            </a:r>
            <a:r>
              <a:rPr lang="en-US" dirty="0"/>
              <a:t> </a:t>
            </a:r>
            <a:r>
              <a:rPr lang="en-US" dirty="0" err="1"/>
              <a:t>gözetmen</a:t>
            </a:r>
            <a:r>
              <a:rPr lang="en-US" dirty="0"/>
              <a:t> </a:t>
            </a:r>
            <a:r>
              <a:rPr lang="en-US" dirty="0" err="1"/>
              <a:t>eşlik</a:t>
            </a:r>
            <a:r>
              <a:rPr lang="en-US" dirty="0"/>
              <a:t> </a:t>
            </a:r>
            <a:r>
              <a:rPr lang="en-US" dirty="0" err="1" smtClean="0"/>
              <a:t>ede</a:t>
            </a:r>
            <a:r>
              <a:rPr lang="tr-TR" dirty="0" err="1" smtClean="0"/>
              <a:t>cek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tr-TR" dirty="0" smtClean="0"/>
              <a:t>b</a:t>
            </a:r>
            <a:r>
              <a:rPr lang="en-US" dirty="0" smtClean="0"/>
              <a:t>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öğrenciye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 smtClean="0"/>
              <a:t>tanıma</a:t>
            </a:r>
            <a:r>
              <a:rPr lang="tr-TR" dirty="0" err="1" smtClean="0"/>
              <a:t>yacaktır</a:t>
            </a:r>
            <a:r>
              <a:rPr lang="tr-TR" dirty="0" smtClean="0"/>
              <a:t>.</a:t>
            </a:r>
            <a:endParaRPr lang="tr-TR" dirty="0"/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2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ln w="508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3600" dirty="0" smtClean="0"/>
              <a:t>5.</a:t>
            </a:r>
            <a:r>
              <a:rPr lang="en-US" sz="3600" dirty="0" smtClean="0"/>
              <a:t> </a:t>
            </a:r>
            <a:r>
              <a:rPr lang="en-US" sz="3600" dirty="0" err="1"/>
              <a:t>Yanında</a:t>
            </a:r>
            <a:r>
              <a:rPr lang="en-US" sz="3600" dirty="0"/>
              <a:t> </a:t>
            </a:r>
            <a:r>
              <a:rPr lang="en-US" sz="3600" dirty="0" err="1"/>
              <a:t>yedek</a:t>
            </a:r>
            <a:r>
              <a:rPr lang="en-US" sz="3600" dirty="0"/>
              <a:t> </a:t>
            </a:r>
            <a:r>
              <a:rPr lang="en-US" sz="3600" dirty="0" err="1"/>
              <a:t>gözetmen</a:t>
            </a:r>
            <a:r>
              <a:rPr lang="en-US" sz="3600" dirty="0"/>
              <a:t> </a:t>
            </a:r>
            <a:r>
              <a:rPr lang="en-US" sz="3600" dirty="0" err="1"/>
              <a:t>olmadan</a:t>
            </a:r>
            <a:r>
              <a:rPr lang="en-US" sz="3600" dirty="0"/>
              <a:t> </a:t>
            </a:r>
            <a:r>
              <a:rPr lang="en-US" sz="3600" dirty="0" err="1"/>
              <a:t>salondan</a:t>
            </a:r>
            <a:r>
              <a:rPr lang="en-US" sz="3600" dirty="0"/>
              <a:t> </a:t>
            </a:r>
            <a:r>
              <a:rPr lang="en-US" sz="3600" dirty="0" err="1"/>
              <a:t>çıkan</a:t>
            </a:r>
            <a:r>
              <a:rPr lang="en-US" sz="3600" dirty="0"/>
              <a:t> </a:t>
            </a:r>
            <a:r>
              <a:rPr lang="en-US" sz="3600" dirty="0" err="1"/>
              <a:t>öğrencileri</a:t>
            </a:r>
            <a:r>
              <a:rPr lang="en-US" sz="3600" dirty="0"/>
              <a:t> </a:t>
            </a:r>
            <a:r>
              <a:rPr lang="en-US" sz="3600" dirty="0" err="1"/>
              <a:t>tekrar</a:t>
            </a:r>
            <a:r>
              <a:rPr lang="en-US" sz="3600" dirty="0"/>
              <a:t> </a:t>
            </a:r>
            <a:r>
              <a:rPr lang="en-US" sz="3600" dirty="0" err="1"/>
              <a:t>sınava</a:t>
            </a:r>
            <a:r>
              <a:rPr lang="en-US" sz="3600" dirty="0"/>
              <a:t> </a:t>
            </a:r>
            <a:r>
              <a:rPr lang="en-US" sz="3600" dirty="0" smtClean="0"/>
              <a:t>alma</a:t>
            </a:r>
            <a:r>
              <a:rPr lang="tr-TR" sz="3600" dirty="0" err="1" smtClean="0"/>
              <a:t>yacak</a:t>
            </a:r>
            <a:r>
              <a:rPr lang="en-US" sz="3600" dirty="0" smtClean="0"/>
              <a:t>, </a:t>
            </a:r>
            <a:r>
              <a:rPr lang="en-US" sz="3600" dirty="0" err="1"/>
              <a:t>soru</a:t>
            </a:r>
            <a:r>
              <a:rPr lang="en-US" sz="3600" dirty="0"/>
              <a:t> </a:t>
            </a:r>
            <a:r>
              <a:rPr lang="en-US" sz="3600" dirty="0" err="1"/>
              <a:t>kitapçığı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cevap</a:t>
            </a:r>
            <a:r>
              <a:rPr lang="en-US" sz="3600" dirty="0"/>
              <a:t> </a:t>
            </a:r>
            <a:r>
              <a:rPr lang="en-US" sz="3600" dirty="0" err="1"/>
              <a:t>kâğıdını</a:t>
            </a:r>
            <a:r>
              <a:rPr lang="en-US" sz="3600" dirty="0"/>
              <a:t> </a:t>
            </a:r>
            <a:r>
              <a:rPr lang="en-US" sz="3600" dirty="0" err="1"/>
              <a:t>beraberinde</a:t>
            </a:r>
            <a:r>
              <a:rPr lang="en-US" sz="3600" dirty="0"/>
              <a:t> </a:t>
            </a:r>
            <a:r>
              <a:rPr lang="en-US" sz="3600" dirty="0" err="1"/>
              <a:t>götürmesine</a:t>
            </a:r>
            <a:r>
              <a:rPr lang="en-US" sz="3600" dirty="0"/>
              <a:t> </a:t>
            </a:r>
            <a:r>
              <a:rPr lang="en-US" sz="3600" dirty="0" err="1"/>
              <a:t>izin</a:t>
            </a:r>
            <a:r>
              <a:rPr lang="en-US" sz="3600" dirty="0"/>
              <a:t> </a:t>
            </a:r>
            <a:r>
              <a:rPr lang="en-US" sz="3600" dirty="0" err="1" smtClean="0"/>
              <a:t>verme</a:t>
            </a:r>
            <a:r>
              <a:rPr lang="tr-TR" sz="3600" dirty="0" err="1" smtClean="0"/>
              <a:t>yecektir</a:t>
            </a:r>
            <a:r>
              <a:rPr lang="tr-TR" sz="3600" dirty="0" smtClean="0"/>
              <a:t>.</a:t>
            </a:r>
          </a:p>
          <a:p>
            <a:pPr marL="0" indent="0" algn="just">
              <a:buNone/>
            </a:pPr>
            <a:endParaRPr lang="tr-TR" sz="3600" dirty="0" smtClean="0"/>
          </a:p>
          <a:p>
            <a:pPr marL="0" indent="0" algn="just">
              <a:buNone/>
            </a:pPr>
            <a:r>
              <a:rPr lang="tr-TR" sz="3600" dirty="0" smtClean="0"/>
              <a:t>6.</a:t>
            </a:r>
            <a:r>
              <a:rPr lang="en-US" sz="3600" dirty="0" smtClean="0"/>
              <a:t> </a:t>
            </a:r>
            <a:r>
              <a:rPr lang="en-US" sz="3600" dirty="0"/>
              <a:t>Her </a:t>
            </a:r>
            <a:r>
              <a:rPr lang="en-US" sz="3600" dirty="0" err="1"/>
              <a:t>dersin</a:t>
            </a:r>
            <a:r>
              <a:rPr lang="en-US" sz="3600" dirty="0"/>
              <a:t> </a:t>
            </a:r>
            <a:r>
              <a:rPr lang="en-US" sz="3600" dirty="0" err="1"/>
              <a:t>yazılı</a:t>
            </a:r>
            <a:r>
              <a:rPr lang="en-US" sz="3600" dirty="0"/>
              <a:t> </a:t>
            </a:r>
            <a:r>
              <a:rPr lang="en-US" sz="3600" dirty="0" err="1"/>
              <a:t>sınavının</a:t>
            </a:r>
            <a:r>
              <a:rPr lang="en-US" sz="3600" dirty="0"/>
              <a:t> ilk 15 (on </a:t>
            </a:r>
            <a:r>
              <a:rPr lang="en-US" sz="3600" dirty="0" err="1"/>
              <a:t>beş</a:t>
            </a:r>
            <a:r>
              <a:rPr lang="en-US" sz="3600" dirty="0"/>
              <a:t>) </a:t>
            </a:r>
            <a:r>
              <a:rPr lang="en-US" sz="3600" dirty="0" err="1"/>
              <a:t>dakikası</a:t>
            </a:r>
            <a:r>
              <a:rPr lang="en-US" sz="3600" dirty="0"/>
              <a:t> </a:t>
            </a:r>
            <a:r>
              <a:rPr lang="en-US" sz="3600" dirty="0" err="1"/>
              <a:t>tamamlandıktan</a:t>
            </a:r>
            <a:r>
              <a:rPr lang="en-US" sz="3600" dirty="0"/>
              <a:t> </a:t>
            </a:r>
            <a:r>
              <a:rPr lang="en-US" sz="3600" dirty="0" err="1"/>
              <a:t>sonra</a:t>
            </a:r>
            <a:r>
              <a:rPr lang="en-US" sz="3600" dirty="0"/>
              <a:t> </a:t>
            </a:r>
            <a:r>
              <a:rPr lang="en-US" sz="3600" dirty="0" err="1"/>
              <a:t>sınava</a:t>
            </a:r>
            <a:r>
              <a:rPr lang="en-US" sz="3600" dirty="0"/>
              <a:t> </a:t>
            </a:r>
            <a:r>
              <a:rPr lang="en-US" sz="3600" dirty="0" err="1"/>
              <a:t>girmeyen</a:t>
            </a:r>
            <a:r>
              <a:rPr lang="en-US" sz="3600" dirty="0"/>
              <a:t> </a:t>
            </a:r>
            <a:r>
              <a:rPr lang="en-US" sz="3600" dirty="0" err="1"/>
              <a:t>öğrencilerin</a:t>
            </a:r>
            <a:r>
              <a:rPr lang="en-US" sz="3600" dirty="0"/>
              <a:t>, </a:t>
            </a:r>
            <a:r>
              <a:rPr lang="en-US" sz="3600" dirty="0" err="1"/>
              <a:t>öğrenci</a:t>
            </a:r>
            <a:r>
              <a:rPr lang="en-US" sz="3600" dirty="0"/>
              <a:t> </a:t>
            </a:r>
            <a:r>
              <a:rPr lang="en-US" sz="3600" dirty="0" err="1"/>
              <a:t>yoklama</a:t>
            </a:r>
            <a:r>
              <a:rPr lang="en-US" sz="3600" dirty="0"/>
              <a:t> </a:t>
            </a:r>
            <a:r>
              <a:rPr lang="en-US" sz="3600" dirty="0" err="1"/>
              <a:t>listesi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cevap</a:t>
            </a:r>
            <a:r>
              <a:rPr lang="en-US" sz="3600" dirty="0"/>
              <a:t> </a:t>
            </a:r>
            <a:r>
              <a:rPr lang="en-US" sz="3600" dirty="0" err="1"/>
              <a:t>kâğıdındaki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“SINAVA GİRMEDİ” </a:t>
            </a:r>
            <a:r>
              <a:rPr lang="en-US" sz="3600" dirty="0" err="1"/>
              <a:t>bölümünü</a:t>
            </a:r>
            <a:r>
              <a:rPr lang="en-US" sz="3600" dirty="0"/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kurşun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kalemle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 err="1" smtClean="0"/>
              <a:t>kodla</a:t>
            </a:r>
            <a:r>
              <a:rPr lang="tr-TR" sz="3600" dirty="0" err="1" smtClean="0"/>
              <a:t>yacaktır</a:t>
            </a:r>
            <a:r>
              <a:rPr lang="tr-TR" sz="3600" dirty="0" smtClean="0"/>
              <a:t>.</a:t>
            </a:r>
            <a:endParaRPr lang="tr-TR" sz="36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36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6"/>
            <a:ext cx="8229600" cy="5721499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600" dirty="0" smtClean="0"/>
              <a:t>7.</a:t>
            </a:r>
            <a:r>
              <a:rPr lang="en-US" sz="3600" dirty="0" smtClean="0"/>
              <a:t> </a:t>
            </a:r>
            <a:r>
              <a:rPr lang="en-US" sz="3600" dirty="0"/>
              <a:t>Salon </a:t>
            </a:r>
            <a:r>
              <a:rPr lang="en-US" sz="3600" dirty="0" err="1"/>
              <a:t>görevlileri</a:t>
            </a:r>
            <a:r>
              <a:rPr lang="en-US" sz="3600" dirty="0"/>
              <a:t>, </a:t>
            </a:r>
            <a:r>
              <a:rPr lang="en-US" sz="3600" dirty="0" err="1"/>
              <a:t>öğrenciye</a:t>
            </a:r>
            <a:r>
              <a:rPr lang="en-US" sz="3600" dirty="0"/>
              <a:t> </a:t>
            </a:r>
            <a:r>
              <a:rPr lang="en-US" sz="3600" dirty="0" err="1"/>
              <a:t>verilen</a:t>
            </a:r>
            <a:r>
              <a:rPr lang="en-US" sz="3600" dirty="0"/>
              <a:t> </a:t>
            </a:r>
            <a:r>
              <a:rPr lang="en-US" sz="3600" dirty="0" err="1"/>
              <a:t>kitapçık</a:t>
            </a:r>
            <a:r>
              <a:rPr lang="en-US" sz="3600" dirty="0"/>
              <a:t> </a:t>
            </a:r>
            <a:r>
              <a:rPr lang="en-US" sz="3600" dirty="0" err="1"/>
              <a:t>türü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/>
              <a:t>cevap</a:t>
            </a:r>
            <a:r>
              <a:rPr lang="en-US" sz="3600" dirty="0"/>
              <a:t> </a:t>
            </a:r>
            <a:r>
              <a:rPr lang="en-US" sz="3600" dirty="0" err="1"/>
              <a:t>kâğıdında</a:t>
            </a:r>
            <a:r>
              <a:rPr lang="en-US" sz="3600" dirty="0"/>
              <a:t> </a:t>
            </a:r>
            <a:r>
              <a:rPr lang="en-US" sz="3600" dirty="0" err="1"/>
              <a:t>yer</a:t>
            </a:r>
            <a:r>
              <a:rPr lang="en-US" sz="3600" dirty="0"/>
              <a:t> </a:t>
            </a:r>
            <a:r>
              <a:rPr lang="en-US" sz="3600" dirty="0" err="1"/>
              <a:t>alan</a:t>
            </a:r>
            <a:r>
              <a:rPr lang="en-US" sz="3600" dirty="0"/>
              <a:t> </a:t>
            </a:r>
            <a:r>
              <a:rPr lang="en-US" sz="3600" dirty="0" err="1"/>
              <a:t>kitapçık</a:t>
            </a:r>
            <a:r>
              <a:rPr lang="en-US" sz="3600" dirty="0"/>
              <a:t> </a:t>
            </a:r>
            <a:r>
              <a:rPr lang="en-US" sz="3600" dirty="0" err="1"/>
              <a:t>türü</a:t>
            </a:r>
            <a:r>
              <a:rPr lang="en-US" sz="3600" dirty="0"/>
              <a:t> </a:t>
            </a:r>
            <a:r>
              <a:rPr lang="en-US" sz="3600" dirty="0" err="1"/>
              <a:t>kodlamasını</a:t>
            </a:r>
            <a:r>
              <a:rPr lang="en-US" sz="3600" dirty="0"/>
              <a:t> </a:t>
            </a:r>
            <a:r>
              <a:rPr lang="en-US" sz="3600" dirty="0" err="1"/>
              <a:t>kontrol</a:t>
            </a:r>
            <a:r>
              <a:rPr lang="en-US" sz="3600" dirty="0"/>
              <a:t> </a:t>
            </a:r>
            <a:r>
              <a:rPr lang="en-US" sz="3600" dirty="0" err="1" smtClean="0"/>
              <a:t>ede</a:t>
            </a:r>
            <a:r>
              <a:rPr lang="tr-TR" sz="3600" dirty="0" err="1" smtClean="0"/>
              <a:t>cek</a:t>
            </a:r>
            <a:r>
              <a:rPr lang="tr-TR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öğrenci</a:t>
            </a:r>
            <a:r>
              <a:rPr lang="en-US" sz="3600" dirty="0"/>
              <a:t> </a:t>
            </a:r>
            <a:r>
              <a:rPr lang="en-US" sz="3600" dirty="0" err="1"/>
              <a:t>yoklama</a:t>
            </a:r>
            <a:r>
              <a:rPr lang="en-US" sz="3600" dirty="0"/>
              <a:t> </a:t>
            </a:r>
            <a:r>
              <a:rPr lang="en-US" sz="3600" dirty="0" err="1"/>
              <a:t>listesindeki</a:t>
            </a:r>
            <a:r>
              <a:rPr lang="en-US" sz="3600" dirty="0"/>
              <a:t> </a:t>
            </a:r>
            <a:r>
              <a:rPr lang="en-US" sz="3600" dirty="0" err="1"/>
              <a:t>kitapçık</a:t>
            </a:r>
            <a:r>
              <a:rPr lang="en-US" sz="3600" dirty="0"/>
              <a:t> </a:t>
            </a:r>
            <a:r>
              <a:rPr lang="en-US" sz="3600" dirty="0" err="1" smtClean="0"/>
              <a:t>türünü</a:t>
            </a:r>
            <a:r>
              <a:rPr lang="tr-TR" sz="3600" dirty="0" smtClean="0"/>
              <a:t> </a:t>
            </a:r>
            <a:r>
              <a:rPr lang="en-US" sz="3600" dirty="0" err="1" smtClean="0"/>
              <a:t>kodla</a:t>
            </a:r>
            <a:r>
              <a:rPr lang="tr-TR" sz="3600" dirty="0" err="1" smtClean="0"/>
              <a:t>yacaktır</a:t>
            </a:r>
            <a:r>
              <a:rPr lang="tr-TR" sz="3600" dirty="0" smtClean="0"/>
              <a:t>.</a:t>
            </a:r>
            <a:endParaRPr lang="tr-TR" sz="3600" dirty="0"/>
          </a:p>
          <a:p>
            <a:pPr marL="0" indent="0" algn="just">
              <a:buNone/>
            </a:pPr>
            <a:endParaRPr lang="tr-TR" sz="3600" dirty="0" smtClean="0"/>
          </a:p>
          <a:p>
            <a:pPr marL="0" indent="0" algn="just">
              <a:buNone/>
            </a:pPr>
            <a:r>
              <a:rPr lang="tr-TR" sz="3600" dirty="0" smtClean="0"/>
              <a:t>8.</a:t>
            </a:r>
            <a:r>
              <a:rPr lang="en-US" sz="3600" dirty="0" smtClean="0"/>
              <a:t> </a:t>
            </a:r>
            <a:r>
              <a:rPr lang="en-US" sz="3600" dirty="0" err="1"/>
              <a:t>Öğrenciye</a:t>
            </a:r>
            <a:r>
              <a:rPr lang="en-US" sz="3600" dirty="0"/>
              <a:t> </a:t>
            </a:r>
            <a:r>
              <a:rPr lang="en-US" sz="3600" dirty="0" err="1"/>
              <a:t>ait</a:t>
            </a:r>
            <a:r>
              <a:rPr lang="en-US" sz="3600" dirty="0"/>
              <a:t> </a:t>
            </a:r>
            <a:r>
              <a:rPr lang="en-US" sz="3600" dirty="0" err="1"/>
              <a:t>cevap</a:t>
            </a:r>
            <a:r>
              <a:rPr lang="en-US" sz="3600" dirty="0"/>
              <a:t> </a:t>
            </a:r>
            <a:r>
              <a:rPr lang="en-US" sz="3600" dirty="0" err="1"/>
              <a:t>kâğıdındaki</a:t>
            </a:r>
            <a:r>
              <a:rPr lang="en-US" sz="3600" dirty="0"/>
              <a:t>,  salon </a:t>
            </a:r>
            <a:r>
              <a:rPr lang="en-US" sz="3600" dirty="0" err="1"/>
              <a:t>başkanı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gözetmenin</a:t>
            </a:r>
            <a:r>
              <a:rPr lang="en-US" sz="3600" dirty="0"/>
              <a:t> </a:t>
            </a:r>
            <a:r>
              <a:rPr lang="en-US" sz="3600" dirty="0" err="1"/>
              <a:t>kontrol</a:t>
            </a:r>
            <a:r>
              <a:rPr lang="en-US" sz="3600" dirty="0"/>
              <a:t> </a:t>
            </a:r>
            <a:r>
              <a:rPr lang="en-US" sz="3600" dirty="0" err="1"/>
              <a:t>ettiğine</a:t>
            </a:r>
            <a:r>
              <a:rPr lang="en-US" sz="3600" dirty="0"/>
              <a:t> </a:t>
            </a:r>
            <a:r>
              <a:rPr lang="en-US" sz="3600" dirty="0" err="1"/>
              <a:t>dair</a:t>
            </a:r>
            <a:r>
              <a:rPr lang="en-US" sz="3600" dirty="0"/>
              <a:t> </a:t>
            </a:r>
            <a:r>
              <a:rPr lang="en-US" sz="3600" dirty="0" err="1"/>
              <a:t>bölüm</a:t>
            </a:r>
            <a:r>
              <a:rPr lang="en-US" sz="3600" dirty="0"/>
              <a:t>, salon </a:t>
            </a:r>
            <a:r>
              <a:rPr lang="en-US" sz="3600" dirty="0" err="1"/>
              <a:t>başkanı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gözetmen</a:t>
            </a:r>
            <a:r>
              <a:rPr lang="en-US" sz="3600" dirty="0"/>
              <a:t> </a:t>
            </a:r>
            <a:r>
              <a:rPr lang="en-US" sz="3600" dirty="0" err="1"/>
              <a:t>tarafından</a:t>
            </a:r>
            <a:r>
              <a:rPr lang="en-US" sz="3600" dirty="0"/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silinmez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kalem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 smtClean="0"/>
              <a:t>imzalan</a:t>
            </a:r>
            <a:r>
              <a:rPr lang="tr-TR" sz="3600" dirty="0" err="1" smtClean="0"/>
              <a:t>acakt</a:t>
            </a:r>
            <a:r>
              <a:rPr lang="en-US" sz="3600" dirty="0" err="1" smtClean="0"/>
              <a:t>ır</a:t>
            </a:r>
            <a:r>
              <a:rPr lang="en-US" sz="3600" dirty="0" err="1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5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ln w="508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sz="3400" dirty="0" smtClean="0"/>
              <a:t>9.</a:t>
            </a:r>
            <a:r>
              <a:rPr lang="en-US" sz="3400" dirty="0" smtClean="0"/>
              <a:t> </a:t>
            </a:r>
            <a:r>
              <a:rPr lang="en-US" sz="3400" dirty="0" err="1"/>
              <a:t>Kopya</a:t>
            </a:r>
            <a:r>
              <a:rPr lang="en-US" sz="3400" dirty="0"/>
              <a:t> </a:t>
            </a:r>
            <a:r>
              <a:rPr lang="en-US" sz="3400" dirty="0" err="1"/>
              <a:t>çekmeye</a:t>
            </a:r>
            <a:r>
              <a:rPr lang="en-US" sz="3400" dirty="0"/>
              <a:t> </a:t>
            </a:r>
            <a:r>
              <a:rPr lang="en-US" sz="3400" dirty="0" err="1"/>
              <a:t>teşebbüs</a:t>
            </a:r>
            <a:r>
              <a:rPr lang="en-US" sz="3400" dirty="0"/>
              <a:t> </a:t>
            </a:r>
            <a:r>
              <a:rPr lang="en-US" sz="3400" dirty="0" err="1"/>
              <a:t>eden</a:t>
            </a:r>
            <a:r>
              <a:rPr lang="en-US" sz="3400" dirty="0"/>
              <a:t> </a:t>
            </a:r>
            <a:r>
              <a:rPr lang="en-US" sz="3400" dirty="0" err="1"/>
              <a:t>öğrenciyi</a:t>
            </a:r>
            <a:r>
              <a:rPr lang="en-US" sz="3400" dirty="0"/>
              <a:t> </a:t>
            </a:r>
            <a:r>
              <a:rPr lang="en-US" sz="3400" dirty="0" err="1" smtClean="0"/>
              <a:t>uyar</a:t>
            </a:r>
            <a:r>
              <a:rPr lang="tr-TR" sz="3400" dirty="0" err="1" smtClean="0"/>
              <a:t>acak</a:t>
            </a:r>
            <a:r>
              <a:rPr lang="en-US" sz="3400" dirty="0" smtClean="0"/>
              <a:t>, </a:t>
            </a:r>
            <a:r>
              <a:rPr lang="en-US" sz="3400" dirty="0" err="1"/>
              <a:t>kopya</a:t>
            </a:r>
            <a:r>
              <a:rPr lang="en-US" sz="3400" dirty="0"/>
              <a:t> </a:t>
            </a:r>
            <a:r>
              <a:rPr lang="en-US" sz="3400" dirty="0" err="1"/>
              <a:t>çektiği</a:t>
            </a:r>
            <a:r>
              <a:rPr lang="en-US" sz="3400" dirty="0"/>
              <a:t> </a:t>
            </a:r>
            <a:r>
              <a:rPr lang="en-US" sz="3400" dirty="0" err="1"/>
              <a:t>belirlenen</a:t>
            </a:r>
            <a:r>
              <a:rPr lang="en-US" sz="3400" dirty="0"/>
              <a:t> </a:t>
            </a:r>
            <a:r>
              <a:rPr lang="en-US" sz="3400" dirty="0" err="1"/>
              <a:t>öğrencinin</a:t>
            </a:r>
            <a:r>
              <a:rPr lang="en-US" sz="3400" dirty="0"/>
              <a:t> </a:t>
            </a:r>
            <a:r>
              <a:rPr lang="en-US" sz="3400" dirty="0" err="1" smtClean="0"/>
              <a:t>cevap</a:t>
            </a:r>
            <a:r>
              <a:rPr lang="tr-TR" sz="3400" dirty="0" smtClean="0"/>
              <a:t> </a:t>
            </a:r>
            <a:r>
              <a:rPr lang="en-US" sz="3400" dirty="0" err="1" smtClean="0"/>
              <a:t>kâğıdını</a:t>
            </a:r>
            <a:r>
              <a:rPr lang="en-US" sz="3400" dirty="0" smtClean="0"/>
              <a:t> </a:t>
            </a:r>
            <a:r>
              <a:rPr lang="en-US" sz="3400" dirty="0" err="1"/>
              <a:t>alarak</a:t>
            </a:r>
            <a:r>
              <a:rPr lang="en-US" sz="3400" dirty="0"/>
              <a:t> </a:t>
            </a:r>
            <a:r>
              <a:rPr lang="en-US" sz="3400" dirty="0" err="1"/>
              <a:t>dışarı</a:t>
            </a:r>
            <a:r>
              <a:rPr lang="en-US" sz="3400" dirty="0"/>
              <a:t> </a:t>
            </a:r>
            <a:r>
              <a:rPr lang="en-US" sz="3400" dirty="0" err="1" smtClean="0"/>
              <a:t>çıkar</a:t>
            </a:r>
            <a:r>
              <a:rPr lang="tr-TR" sz="3400" dirty="0" err="1" smtClean="0"/>
              <a:t>acak</a:t>
            </a:r>
            <a:r>
              <a:rPr lang="en-US" sz="3400" dirty="0" smtClean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öğrenci</a:t>
            </a:r>
            <a:r>
              <a:rPr lang="en-US" sz="3400" dirty="0"/>
              <a:t> </a:t>
            </a:r>
            <a:r>
              <a:rPr lang="en-US" sz="3400" dirty="0" err="1"/>
              <a:t>yoklama</a:t>
            </a:r>
            <a:r>
              <a:rPr lang="en-US" sz="3400" dirty="0"/>
              <a:t> </a:t>
            </a:r>
            <a:r>
              <a:rPr lang="en-US" sz="3400" dirty="0" err="1"/>
              <a:t>listesinde</a:t>
            </a:r>
            <a:r>
              <a:rPr lang="en-US" sz="3400" dirty="0"/>
              <a:t> </a:t>
            </a:r>
            <a:r>
              <a:rPr lang="en-US" sz="3400" dirty="0" err="1"/>
              <a:t>bulunan</a:t>
            </a:r>
            <a:r>
              <a:rPr lang="en-US" sz="3400" dirty="0"/>
              <a:t> “</a:t>
            </a:r>
            <a:r>
              <a:rPr lang="en-US" sz="3400" dirty="0" err="1"/>
              <a:t>tutanak</a:t>
            </a:r>
            <a:r>
              <a:rPr lang="en-US" sz="3400" dirty="0"/>
              <a:t>” </a:t>
            </a:r>
            <a:r>
              <a:rPr lang="en-US" sz="3400" dirty="0" err="1"/>
              <a:t>bölümünde</a:t>
            </a:r>
            <a:r>
              <a:rPr lang="en-US" sz="3400" dirty="0"/>
              <a:t> </a:t>
            </a:r>
            <a:r>
              <a:rPr lang="en-US" sz="3400" dirty="0" err="1"/>
              <a:t>bu</a:t>
            </a:r>
            <a:r>
              <a:rPr lang="en-US" sz="3400" dirty="0"/>
              <a:t> durum </a:t>
            </a:r>
            <a:r>
              <a:rPr lang="en-US" sz="3400" dirty="0" err="1" smtClean="0"/>
              <a:t>belirtil</a:t>
            </a:r>
            <a:r>
              <a:rPr lang="tr-TR" sz="3400" dirty="0" err="1" smtClean="0"/>
              <a:t>ecektir</a:t>
            </a:r>
            <a:r>
              <a:rPr lang="tr-TR" sz="3400" dirty="0" smtClean="0"/>
              <a:t>.</a:t>
            </a:r>
            <a:r>
              <a:rPr lang="en-US" sz="3400" dirty="0" smtClean="0"/>
              <a:t> </a:t>
            </a:r>
            <a:r>
              <a:rPr lang="en-US" sz="3400" dirty="0"/>
              <a:t>Bu </a:t>
            </a:r>
            <a:r>
              <a:rPr lang="en-US" sz="3400" dirty="0" err="1"/>
              <a:t>öğrencinin</a:t>
            </a:r>
            <a:r>
              <a:rPr lang="en-US" sz="3400" dirty="0"/>
              <a:t> </a:t>
            </a:r>
            <a:r>
              <a:rPr lang="en-US" sz="3400" dirty="0" err="1"/>
              <a:t>sınavının</a:t>
            </a:r>
            <a:r>
              <a:rPr lang="en-US" sz="3400" dirty="0"/>
              <a:t> ilk 20 </a:t>
            </a:r>
            <a:r>
              <a:rPr lang="en-US" sz="3400" dirty="0" err="1"/>
              <a:t>dakikası</a:t>
            </a:r>
            <a:r>
              <a:rPr lang="en-US" sz="3400" dirty="0"/>
              <a:t> </a:t>
            </a:r>
            <a:r>
              <a:rPr lang="en-US" sz="3400" dirty="0" err="1"/>
              <a:t>tamamlanmadan</a:t>
            </a:r>
            <a:r>
              <a:rPr lang="en-US" sz="3400" dirty="0"/>
              <a:t> </a:t>
            </a:r>
            <a:r>
              <a:rPr lang="en-US" sz="3400" dirty="0" err="1"/>
              <a:t>sınav</a:t>
            </a:r>
            <a:r>
              <a:rPr lang="en-US" sz="3400" dirty="0"/>
              <a:t> </a:t>
            </a:r>
            <a:r>
              <a:rPr lang="en-US" sz="3400" dirty="0" err="1"/>
              <a:t>binasından</a:t>
            </a:r>
            <a:r>
              <a:rPr lang="en-US" sz="3400" dirty="0"/>
              <a:t> </a:t>
            </a:r>
            <a:r>
              <a:rPr lang="en-US" sz="3400" dirty="0" err="1"/>
              <a:t>ayrılmasına</a:t>
            </a:r>
            <a:r>
              <a:rPr lang="en-US" sz="3400" dirty="0"/>
              <a:t> da </a:t>
            </a:r>
            <a:r>
              <a:rPr lang="en-US" sz="3400" dirty="0" err="1"/>
              <a:t>izin</a:t>
            </a:r>
            <a:r>
              <a:rPr lang="en-US" sz="3400" dirty="0"/>
              <a:t> </a:t>
            </a:r>
            <a:r>
              <a:rPr lang="en-US" sz="3400" dirty="0" err="1" smtClean="0"/>
              <a:t>ver</a:t>
            </a:r>
            <a:r>
              <a:rPr lang="tr-TR" sz="3400" dirty="0" err="1" smtClean="0"/>
              <a:t>meyecektir</a:t>
            </a:r>
            <a:r>
              <a:rPr lang="tr-TR" sz="3400" dirty="0" smtClean="0"/>
              <a:t>.</a:t>
            </a:r>
          </a:p>
          <a:p>
            <a:pPr marL="0" indent="0" algn="just">
              <a:buNone/>
            </a:pPr>
            <a:endParaRPr lang="tr-TR" sz="1100" dirty="0" smtClean="0"/>
          </a:p>
          <a:p>
            <a:pPr marL="0" indent="0" algn="just">
              <a:buNone/>
            </a:pPr>
            <a:r>
              <a:rPr lang="tr-TR" sz="3400" dirty="0" smtClean="0"/>
              <a:t>10.</a:t>
            </a:r>
            <a:r>
              <a:rPr lang="en-US" sz="3400" dirty="0" smtClean="0"/>
              <a:t> </a:t>
            </a:r>
            <a:r>
              <a:rPr lang="en-US" sz="3400" dirty="0" err="1"/>
              <a:t>Sınav</a:t>
            </a:r>
            <a:r>
              <a:rPr lang="en-US" sz="3400" dirty="0"/>
              <a:t> </a:t>
            </a:r>
            <a:r>
              <a:rPr lang="en-US" sz="3400" dirty="0" err="1"/>
              <a:t>esnasında</a:t>
            </a:r>
            <a:r>
              <a:rPr lang="en-US" sz="3400" dirty="0"/>
              <a:t> </a:t>
            </a:r>
            <a:r>
              <a:rPr lang="en-US" sz="3400" dirty="0" err="1"/>
              <a:t>öğrencilerin</a:t>
            </a:r>
            <a:r>
              <a:rPr lang="en-US" sz="3400" dirty="0"/>
              <a:t> </a:t>
            </a:r>
            <a:r>
              <a:rPr lang="en-US" sz="3400" dirty="0" err="1"/>
              <a:t>cevap</a:t>
            </a:r>
            <a:r>
              <a:rPr lang="en-US" sz="3400" dirty="0"/>
              <a:t> </a:t>
            </a:r>
            <a:r>
              <a:rPr lang="en-US" sz="3400" dirty="0" err="1"/>
              <a:t>kâğıtlarını</a:t>
            </a:r>
            <a:r>
              <a:rPr lang="en-US" sz="3400" dirty="0"/>
              <a:t> </a:t>
            </a:r>
            <a:r>
              <a:rPr lang="en-US" sz="3400" dirty="0" err="1"/>
              <a:t>diğer</a:t>
            </a:r>
            <a:r>
              <a:rPr lang="en-US" sz="3400" dirty="0"/>
              <a:t> </a:t>
            </a:r>
            <a:r>
              <a:rPr lang="en-US" sz="3400" dirty="0" err="1"/>
              <a:t>öğrencilerin</a:t>
            </a:r>
            <a:r>
              <a:rPr lang="en-US" sz="3400" dirty="0"/>
              <a:t> </a:t>
            </a:r>
            <a:r>
              <a:rPr lang="en-US" sz="3400" dirty="0" err="1"/>
              <a:t>göremeyeceği</a:t>
            </a:r>
            <a:r>
              <a:rPr lang="en-US" sz="3400" dirty="0"/>
              <a:t> </a:t>
            </a:r>
            <a:r>
              <a:rPr lang="en-US" sz="3400" dirty="0" err="1"/>
              <a:t>şekilde</a:t>
            </a:r>
            <a:r>
              <a:rPr lang="en-US" sz="3400" dirty="0"/>
              <a:t> </a:t>
            </a:r>
            <a:r>
              <a:rPr lang="en-US" sz="3400" dirty="0" err="1"/>
              <a:t>önlerinde</a:t>
            </a:r>
            <a:r>
              <a:rPr lang="en-US" sz="3400" dirty="0"/>
              <a:t> </a:t>
            </a:r>
            <a:r>
              <a:rPr lang="en-US" sz="3400" dirty="0" err="1"/>
              <a:t>bulundurmalarını</a:t>
            </a:r>
            <a:r>
              <a:rPr lang="en-US" sz="3400" dirty="0"/>
              <a:t> </a:t>
            </a:r>
            <a:r>
              <a:rPr lang="en-US" sz="3400" dirty="0" err="1" smtClean="0"/>
              <a:t>sağla</a:t>
            </a:r>
            <a:r>
              <a:rPr lang="tr-TR" sz="3400" dirty="0" err="1" smtClean="0"/>
              <a:t>yacak</a:t>
            </a:r>
            <a:r>
              <a:rPr lang="en-US" sz="3400" dirty="0" smtClean="0"/>
              <a:t>. </a:t>
            </a:r>
            <a:r>
              <a:rPr lang="en-US" sz="3400" dirty="0" err="1"/>
              <a:t>Öğrenci</a:t>
            </a:r>
            <a:r>
              <a:rPr lang="en-US" sz="3400" dirty="0"/>
              <a:t> </a:t>
            </a:r>
            <a:r>
              <a:rPr lang="en-US" sz="3400" dirty="0" err="1"/>
              <a:t>yoklama</a:t>
            </a:r>
            <a:r>
              <a:rPr lang="en-US" sz="3400" dirty="0"/>
              <a:t> </a:t>
            </a:r>
            <a:r>
              <a:rPr lang="en-US" sz="3400" dirty="0" err="1"/>
              <a:t>listesi</a:t>
            </a:r>
            <a:r>
              <a:rPr lang="en-US" sz="3400" dirty="0"/>
              <a:t> </a:t>
            </a:r>
            <a:r>
              <a:rPr lang="en-US" sz="3400" dirty="0" err="1"/>
              <a:t>içindeki</a:t>
            </a:r>
            <a:r>
              <a:rPr lang="en-US" sz="3400" dirty="0"/>
              <a:t> “salon </a:t>
            </a:r>
            <a:r>
              <a:rPr lang="en-US" sz="3400" dirty="0" err="1"/>
              <a:t>oturma</a:t>
            </a:r>
            <a:r>
              <a:rPr lang="en-US" sz="3400" dirty="0"/>
              <a:t> </a:t>
            </a:r>
            <a:r>
              <a:rPr lang="en-US" sz="3400" dirty="0" err="1"/>
              <a:t>düzeni</a:t>
            </a:r>
            <a:r>
              <a:rPr lang="en-US" sz="3400" dirty="0"/>
              <a:t>” </a:t>
            </a:r>
            <a:r>
              <a:rPr lang="en-US" sz="3400" dirty="0" err="1"/>
              <a:t>alanını</a:t>
            </a:r>
            <a:r>
              <a:rPr lang="en-US" sz="3400" dirty="0"/>
              <a:t> </a:t>
            </a:r>
            <a:r>
              <a:rPr lang="en-US" sz="3400" dirty="0" err="1" smtClean="0"/>
              <a:t>doldur</a:t>
            </a:r>
            <a:r>
              <a:rPr lang="tr-TR" sz="3400" dirty="0" err="1" smtClean="0"/>
              <a:t>acaktır</a:t>
            </a:r>
            <a:r>
              <a:rPr lang="tr-TR" sz="3400" dirty="0" smtClean="0"/>
              <a:t>.</a:t>
            </a:r>
            <a:endParaRPr lang="tr-TR" sz="3400" dirty="0"/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92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  <a:ln w="508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Arial Narrow" panose="020B0606020202030204" pitchFamily="34" charset="0"/>
              </a:rPr>
              <a:t>8’inci </a:t>
            </a:r>
            <a:r>
              <a:rPr lang="en-US" dirty="0" err="1">
                <a:latin typeface="Arial Narrow" panose="020B0606020202030204" pitchFamily="34" charset="0"/>
              </a:rPr>
              <a:t>sınıflar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için</a:t>
            </a:r>
            <a:r>
              <a:rPr lang="en-US" dirty="0">
                <a:latin typeface="Arial Narrow" panose="020B0606020202030204" pitchFamily="34" charset="0"/>
              </a:rPr>
              <a:t> II. </a:t>
            </a:r>
            <a:r>
              <a:rPr lang="en-US" dirty="0" err="1">
                <a:latin typeface="Arial Narrow" panose="020B0606020202030204" pitchFamily="34" charset="0"/>
              </a:rPr>
              <a:t>dönem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Ortak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Sınavları</a:t>
            </a:r>
            <a:r>
              <a:rPr lang="en-US" dirty="0">
                <a:latin typeface="Arial Narrow" panose="020B0606020202030204" pitchFamily="34" charset="0"/>
              </a:rPr>
              <a:t>; </a:t>
            </a:r>
            <a:r>
              <a:rPr lang="en-US" dirty="0" smtClean="0">
                <a:latin typeface="Arial Narrow" panose="020B0606020202030204" pitchFamily="34" charset="0"/>
              </a:rPr>
              <a:t>2</a:t>
            </a:r>
            <a:r>
              <a:rPr lang="tr-TR" dirty="0" smtClean="0">
                <a:latin typeface="Arial Narrow" panose="020B0606020202030204" pitchFamily="34" charset="0"/>
              </a:rPr>
              <a:t>3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tr-TR" dirty="0" smtClean="0">
                <a:latin typeface="Arial Narrow" panose="020B0606020202030204" pitchFamily="34" charset="0"/>
              </a:rPr>
              <a:t>Kasım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2016 </a:t>
            </a:r>
            <a:r>
              <a:rPr lang="en-US" dirty="0" err="1">
                <a:latin typeface="Arial Narrow" panose="020B0606020202030204" pitchFamily="34" charset="0"/>
              </a:rPr>
              <a:t>Çarşamba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ve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2</a:t>
            </a:r>
            <a:r>
              <a:rPr lang="tr-TR" dirty="0" smtClean="0">
                <a:latin typeface="Arial Narrow" panose="020B0606020202030204" pitchFamily="34" charset="0"/>
              </a:rPr>
              <a:t>4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tr-TR" dirty="0" smtClean="0">
                <a:latin typeface="Arial Narrow" panose="020B0606020202030204" pitchFamily="34" charset="0"/>
              </a:rPr>
              <a:t>Kasım</a:t>
            </a:r>
            <a:r>
              <a:rPr lang="en-US" dirty="0" smtClean="0">
                <a:latin typeface="Arial Narrow" panose="020B0606020202030204" pitchFamily="34" charset="0"/>
              </a:rPr>
              <a:t> 2016</a:t>
            </a:r>
            <a:r>
              <a:rPr lang="tr-TR" dirty="0" smtClean="0">
                <a:latin typeface="Arial Narrow" panose="020B0606020202030204" pitchFamily="34" charset="0"/>
              </a:rPr>
              <a:t>   </a:t>
            </a:r>
            <a:r>
              <a:rPr lang="en-US" dirty="0" err="1" smtClean="0">
                <a:latin typeface="Arial Narrow" panose="020B0606020202030204" pitchFamily="34" charset="0"/>
              </a:rPr>
              <a:t>Perşembe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günleri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yapılacaktır</a:t>
            </a:r>
            <a:r>
              <a:rPr lang="en-US" dirty="0">
                <a:latin typeface="Arial Narrow" panose="020B0606020202030204" pitchFamily="34" charset="0"/>
              </a:rPr>
              <a:t>. Her </a:t>
            </a:r>
            <a:r>
              <a:rPr lang="en-US" dirty="0" err="1">
                <a:latin typeface="Arial Narrow" panose="020B0606020202030204" pitchFamily="34" charset="0"/>
              </a:rPr>
              <a:t>sınav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günü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latin typeface="Arial Narrow" panose="020B0606020202030204" pitchFamily="34" charset="0"/>
              </a:rPr>
              <a:t>üç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ders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yazılısı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olmak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üzere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toplam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iki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oturum</a:t>
            </a:r>
            <a:r>
              <a:rPr lang="tr-TR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hâlinde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ayrı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ayrı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saatlerde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olacak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şekilde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yapılacaktır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endParaRPr lang="tr-TR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tr-TR" sz="1000" dirty="0">
              <a:solidFill>
                <a:srgbClr val="C00000"/>
              </a:solidFill>
            </a:endParaRPr>
          </a:p>
          <a:p>
            <a:pPr algn="just"/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7544" y="4797152"/>
            <a:ext cx="8229600" cy="1584176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latin typeface="Arial Narrow" panose="020B0606020202030204" pitchFamily="34" charset="0"/>
              </a:rPr>
              <a:t>Her </a:t>
            </a:r>
            <a:r>
              <a:rPr lang="en-US" dirty="0" err="1" smtClean="0">
                <a:latin typeface="Arial Narrow" panose="020B0606020202030204" pitchFamily="34" charset="0"/>
              </a:rPr>
              <a:t>ders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yazılısı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için</a:t>
            </a:r>
            <a:r>
              <a:rPr lang="en-US" dirty="0" smtClean="0">
                <a:latin typeface="Arial Narrow" panose="020B0606020202030204" pitchFamily="34" charset="0"/>
              </a:rPr>
              <a:t> 20 (</a:t>
            </a:r>
            <a:r>
              <a:rPr lang="en-US" dirty="0" err="1" smtClean="0">
                <a:latin typeface="Arial Narrow" panose="020B0606020202030204" pitchFamily="34" charset="0"/>
              </a:rPr>
              <a:t>yirmi</a:t>
            </a:r>
            <a:r>
              <a:rPr lang="en-US" dirty="0" smtClean="0">
                <a:latin typeface="Arial Narrow" panose="020B0606020202030204" pitchFamily="34" charset="0"/>
              </a:rPr>
              <a:t>) </a:t>
            </a:r>
            <a:r>
              <a:rPr lang="en-US" dirty="0" err="1" smtClean="0">
                <a:latin typeface="Arial Narrow" panose="020B0606020202030204" pitchFamily="34" charset="0"/>
              </a:rPr>
              <a:t>soru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sorulacak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ve</a:t>
            </a:r>
            <a:r>
              <a:rPr lang="en-US" dirty="0" smtClean="0">
                <a:latin typeface="Arial Narrow" panose="020B0606020202030204" pitchFamily="34" charset="0"/>
              </a:rPr>
              <a:t> 40 (kırk) </a:t>
            </a:r>
            <a:r>
              <a:rPr lang="en-US" dirty="0" err="1" smtClean="0">
                <a:latin typeface="Arial Narrow" panose="020B0606020202030204" pitchFamily="34" charset="0"/>
              </a:rPr>
              <a:t>dakika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süre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verilecek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olup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ders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yazılıları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arası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dinlenme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süresi</a:t>
            </a:r>
            <a:r>
              <a:rPr lang="en-US" dirty="0" smtClean="0">
                <a:latin typeface="Arial Narrow" panose="020B0606020202030204" pitchFamily="34" charset="0"/>
              </a:rPr>
              <a:t> 30 (</a:t>
            </a:r>
            <a:r>
              <a:rPr lang="en-US" dirty="0" err="1" smtClean="0">
                <a:latin typeface="Arial Narrow" panose="020B0606020202030204" pitchFamily="34" charset="0"/>
              </a:rPr>
              <a:t>otuz</a:t>
            </a:r>
            <a:r>
              <a:rPr lang="en-US" dirty="0" smtClean="0">
                <a:latin typeface="Arial Narrow" panose="020B0606020202030204" pitchFamily="34" charset="0"/>
              </a:rPr>
              <a:t>) </a:t>
            </a:r>
            <a:r>
              <a:rPr lang="en-US" dirty="0" err="1" smtClean="0">
                <a:latin typeface="Arial Narrow" panose="020B0606020202030204" pitchFamily="34" charset="0"/>
              </a:rPr>
              <a:t>dakika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olacaktır</a:t>
            </a:r>
            <a:endParaRPr lang="tr-TR" dirty="0" smtClean="0">
              <a:latin typeface="Arial Narrow" panose="020B0606020202030204" pitchFamily="34" charset="0"/>
            </a:endParaRPr>
          </a:p>
          <a:p>
            <a:pPr algn="just"/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3282482"/>
            <a:ext cx="8229600" cy="1152128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Sınavlarda</a:t>
            </a:r>
            <a:r>
              <a:rPr lang="en-US" dirty="0" smtClean="0"/>
              <a:t> A, B, C </a:t>
            </a:r>
            <a:r>
              <a:rPr lang="en-US" dirty="0" err="1" smtClean="0"/>
              <a:t>ve</a:t>
            </a:r>
            <a:r>
              <a:rPr lang="en-US" dirty="0" smtClean="0"/>
              <a:t> D </a:t>
            </a:r>
            <a:r>
              <a:rPr lang="en-US" dirty="0" err="1" smtClean="0"/>
              <a:t>kitapçığı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4 (</a:t>
            </a:r>
            <a:r>
              <a:rPr lang="en-US" dirty="0" err="1" smtClean="0"/>
              <a:t>dört</a:t>
            </a:r>
            <a:r>
              <a:rPr lang="en-US" dirty="0" smtClean="0"/>
              <a:t>) </a:t>
            </a:r>
            <a:r>
              <a:rPr lang="en-US" dirty="0" err="1" smtClean="0"/>
              <a:t>çeşit</a:t>
            </a:r>
            <a:r>
              <a:rPr lang="en-US" dirty="0" smtClean="0"/>
              <a:t> </a:t>
            </a:r>
            <a:r>
              <a:rPr lang="en-US" dirty="0" err="1" smtClean="0"/>
              <a:t>kitapçık</a:t>
            </a:r>
            <a:r>
              <a:rPr lang="en-US" dirty="0" smtClean="0"/>
              <a:t> </a:t>
            </a:r>
            <a:r>
              <a:rPr lang="en-US" dirty="0" err="1" smtClean="0"/>
              <a:t>verilecektir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4"/>
          </a:xfrm>
          <a:ln w="50800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11.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/>
              <a:t>kâğıdına</a:t>
            </a:r>
            <a:r>
              <a:rPr lang="en-US" dirty="0"/>
              <a:t> </a:t>
            </a:r>
            <a:r>
              <a:rPr lang="en-US" dirty="0" err="1"/>
              <a:t>işaretlenmeyen</a:t>
            </a:r>
            <a:r>
              <a:rPr lang="en-US" dirty="0"/>
              <a:t> </a:t>
            </a:r>
            <a:r>
              <a:rPr lang="en-US" dirty="0" err="1"/>
              <a:t>cevaplar</a:t>
            </a:r>
            <a:r>
              <a:rPr lang="en-US" dirty="0"/>
              <a:t> </a:t>
            </a:r>
            <a:r>
              <a:rPr lang="en-US" dirty="0" err="1"/>
              <a:t>değerlendirmeye</a:t>
            </a:r>
            <a:r>
              <a:rPr lang="en-US" dirty="0"/>
              <a:t> </a:t>
            </a:r>
            <a:r>
              <a:rPr lang="en-US" dirty="0" err="1"/>
              <a:t>alınmayacağından</a:t>
            </a:r>
            <a:r>
              <a:rPr lang="en-US" dirty="0"/>
              <a:t>; </a:t>
            </a:r>
            <a:r>
              <a:rPr lang="en-US" dirty="0" err="1"/>
              <a:t>cevaplarını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kitapçığı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işaretlediği</a:t>
            </a:r>
            <a:r>
              <a:rPr lang="en-US" dirty="0"/>
              <a:t> </a:t>
            </a:r>
            <a:r>
              <a:rPr lang="en-US" dirty="0" err="1"/>
              <a:t>hâlde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kâğıdına</a:t>
            </a:r>
            <a:r>
              <a:rPr lang="en-US" dirty="0"/>
              <a:t> </a:t>
            </a:r>
            <a:r>
              <a:rPr lang="en-US" dirty="0" err="1"/>
              <a:t>işaretlemeyen</a:t>
            </a:r>
            <a:r>
              <a:rPr lang="en-US" dirty="0"/>
              <a:t> </a:t>
            </a:r>
            <a:r>
              <a:rPr lang="en-US" dirty="0" err="1"/>
              <a:t>öğrencileri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 smtClean="0"/>
              <a:t>ede</a:t>
            </a:r>
            <a:r>
              <a:rPr lang="tr-TR" dirty="0" err="1" smtClean="0"/>
              <a:t>cek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uyarıyı</a:t>
            </a:r>
            <a:r>
              <a:rPr lang="en-US" dirty="0"/>
              <a:t> </a:t>
            </a:r>
            <a:r>
              <a:rPr lang="en-US" dirty="0" err="1" smtClean="0"/>
              <a:t>yapa</a:t>
            </a:r>
            <a:r>
              <a:rPr lang="tr-TR" dirty="0" err="1" smtClean="0"/>
              <a:t>caktı</a:t>
            </a:r>
            <a:r>
              <a:rPr lang="en-US" dirty="0" smtClean="0"/>
              <a:t>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13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000" b="1" dirty="0" err="1" smtClean="0">
                <a:solidFill>
                  <a:srgbClr val="FF0000"/>
                </a:solidFill>
              </a:rPr>
              <a:t>Sınav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Bitiminde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Yapacakları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İşlemler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01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1"/>
          </a:xfrm>
          <a:ln w="508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pPr marL="742950" indent="-742950" algn="just">
              <a:buAutoNum type="arabicPeriod"/>
            </a:pPr>
            <a:r>
              <a:rPr lang="en-US" sz="3600" dirty="0" err="1" smtClean="0"/>
              <a:t>Sınav</a:t>
            </a:r>
            <a:r>
              <a:rPr lang="en-US" sz="3600" dirty="0" smtClean="0"/>
              <a:t> </a:t>
            </a:r>
            <a:r>
              <a:rPr lang="en-US" sz="3600" dirty="0" err="1"/>
              <a:t>süresi</a:t>
            </a:r>
            <a:r>
              <a:rPr lang="en-US" sz="3600" dirty="0"/>
              <a:t> </a:t>
            </a:r>
            <a:r>
              <a:rPr lang="en-US" sz="3600" dirty="0" err="1"/>
              <a:t>bitiminde</a:t>
            </a:r>
            <a:r>
              <a:rPr lang="en-US" sz="3600" dirty="0"/>
              <a:t> </a:t>
            </a:r>
            <a:r>
              <a:rPr lang="en-US" sz="3600" dirty="0" err="1"/>
              <a:t>sınavı</a:t>
            </a:r>
            <a:r>
              <a:rPr lang="en-US" sz="3600" dirty="0"/>
              <a:t> </a:t>
            </a:r>
            <a:r>
              <a:rPr lang="en-US" sz="3600" dirty="0" err="1" smtClean="0"/>
              <a:t>durdur</a:t>
            </a:r>
            <a:r>
              <a:rPr lang="tr-TR" sz="3600" dirty="0" err="1" smtClean="0"/>
              <a:t>acak</a:t>
            </a:r>
            <a:r>
              <a:rPr lang="tr-TR" sz="3600" dirty="0" smtClean="0"/>
              <a:t>, </a:t>
            </a:r>
          </a:p>
          <a:p>
            <a:pPr marL="0" indent="0" algn="just">
              <a:buNone/>
            </a:pPr>
            <a:r>
              <a:rPr lang="tr-TR" sz="3600" dirty="0" smtClean="0"/>
              <a:t>c</a:t>
            </a:r>
            <a:r>
              <a:rPr lang="en-US" sz="3600" dirty="0" err="1" smtClean="0"/>
              <a:t>evap</a:t>
            </a:r>
            <a:r>
              <a:rPr lang="en-US" sz="3600" dirty="0" smtClean="0"/>
              <a:t> </a:t>
            </a:r>
            <a:r>
              <a:rPr lang="en-US" sz="3600" dirty="0" err="1" smtClean="0"/>
              <a:t>kâğıtlarını</a:t>
            </a:r>
            <a:r>
              <a:rPr lang="en-US" sz="3600" dirty="0" smtClean="0"/>
              <a:t> </a:t>
            </a:r>
            <a:r>
              <a:rPr lang="en-US" sz="3600" dirty="0" err="1" smtClean="0"/>
              <a:t>öğrencilerden</a:t>
            </a:r>
            <a:r>
              <a:rPr lang="en-US" sz="3600" dirty="0" smtClean="0"/>
              <a:t> </a:t>
            </a:r>
            <a:r>
              <a:rPr lang="en-US" sz="3600" dirty="0" err="1" smtClean="0"/>
              <a:t>alıp</a:t>
            </a:r>
            <a:r>
              <a:rPr lang="en-US" sz="3600" dirty="0" smtClean="0"/>
              <a:t> </a:t>
            </a:r>
            <a:r>
              <a:rPr lang="en-US" sz="3600" dirty="0" err="1" smtClean="0"/>
              <a:t>öğrenci</a:t>
            </a:r>
            <a:r>
              <a:rPr lang="en-US" sz="3600" dirty="0" smtClean="0"/>
              <a:t> </a:t>
            </a:r>
            <a:r>
              <a:rPr lang="en-US" sz="3600" dirty="0" err="1" smtClean="0"/>
              <a:t>yoklama</a:t>
            </a:r>
            <a:r>
              <a:rPr lang="tr-TR" sz="3600" dirty="0" smtClean="0"/>
              <a:t> </a:t>
            </a:r>
            <a:r>
              <a:rPr lang="en-US" sz="3600" dirty="0" err="1" smtClean="0"/>
              <a:t>listesi</a:t>
            </a:r>
            <a:r>
              <a:rPr lang="en-US" sz="3600" dirty="0" smtClean="0"/>
              <a:t> </a:t>
            </a:r>
            <a:r>
              <a:rPr lang="en-US" sz="3600" dirty="0" err="1" smtClean="0"/>
              <a:t>ile</a:t>
            </a:r>
            <a:r>
              <a:rPr lang="en-US" sz="3600" dirty="0" smtClean="0"/>
              <a:t> </a:t>
            </a:r>
            <a:r>
              <a:rPr lang="en-US" sz="3600" dirty="0" err="1" smtClean="0"/>
              <a:t>karşılaştır</a:t>
            </a:r>
            <a:r>
              <a:rPr lang="tr-TR" sz="3600" dirty="0" err="1" smtClean="0"/>
              <a:t>acak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eksik</a:t>
            </a:r>
            <a:r>
              <a:rPr lang="en-US" sz="3600" dirty="0" smtClean="0"/>
              <a:t> </a:t>
            </a:r>
            <a:r>
              <a:rPr lang="en-US" sz="3600" dirty="0" err="1" smtClean="0"/>
              <a:t>olup</a:t>
            </a:r>
            <a:r>
              <a:rPr lang="en-US" sz="3600" dirty="0" smtClean="0"/>
              <a:t> </a:t>
            </a:r>
            <a:r>
              <a:rPr lang="en-US" sz="3600" dirty="0" err="1" smtClean="0"/>
              <a:t>olmadığını</a:t>
            </a:r>
            <a:r>
              <a:rPr lang="en-US" sz="3600" dirty="0" smtClean="0"/>
              <a:t> </a:t>
            </a:r>
            <a:r>
              <a:rPr lang="en-US" sz="3600" dirty="0" err="1" smtClean="0"/>
              <a:t>ya</a:t>
            </a:r>
            <a:r>
              <a:rPr lang="en-US" sz="3600" dirty="0" smtClean="0"/>
              <a:t> da </a:t>
            </a:r>
            <a:r>
              <a:rPr lang="en-US" sz="3600" dirty="0" err="1" smtClean="0"/>
              <a:t>zarar</a:t>
            </a:r>
            <a:r>
              <a:rPr lang="en-US" sz="3600" dirty="0" smtClean="0"/>
              <a:t> </a:t>
            </a:r>
            <a:r>
              <a:rPr lang="en-US" sz="3600" dirty="0" err="1" smtClean="0"/>
              <a:t>görüp</a:t>
            </a:r>
            <a:r>
              <a:rPr lang="en-US" sz="3600" dirty="0" smtClean="0"/>
              <a:t> </a:t>
            </a:r>
            <a:r>
              <a:rPr lang="en-US" sz="3600" dirty="0" err="1" smtClean="0"/>
              <a:t>görmediğini</a:t>
            </a:r>
            <a:r>
              <a:rPr lang="en-US" sz="3600" dirty="0" smtClean="0"/>
              <a:t> </a:t>
            </a:r>
            <a:r>
              <a:rPr lang="en-US" sz="3600" dirty="0" err="1" smtClean="0"/>
              <a:t>kontrol</a:t>
            </a:r>
            <a:r>
              <a:rPr lang="en-US" sz="3600" dirty="0" smtClean="0"/>
              <a:t> </a:t>
            </a:r>
            <a:r>
              <a:rPr lang="en-US" sz="3600" dirty="0" err="1" smtClean="0"/>
              <a:t>ede</a:t>
            </a:r>
            <a:r>
              <a:rPr lang="tr-TR" sz="3600" dirty="0" err="1" smtClean="0"/>
              <a:t>cekti</a:t>
            </a:r>
            <a:r>
              <a:rPr lang="en-US" sz="3600" dirty="0" smtClean="0"/>
              <a:t>r. </a:t>
            </a:r>
            <a:r>
              <a:rPr lang="en-US" sz="3600" dirty="0" err="1" smtClean="0"/>
              <a:t>Sınav</a:t>
            </a:r>
            <a:r>
              <a:rPr lang="en-US" sz="3600" dirty="0" smtClean="0"/>
              <a:t> </a:t>
            </a:r>
            <a:r>
              <a:rPr lang="en-US" sz="3600" dirty="0" err="1" smtClean="0"/>
              <a:t>evrakını</a:t>
            </a:r>
            <a:r>
              <a:rPr lang="en-US" sz="3600" dirty="0" smtClean="0"/>
              <a:t> </a:t>
            </a:r>
            <a:r>
              <a:rPr lang="en-US" sz="3600" dirty="0" err="1" smtClean="0"/>
              <a:t>teslim</a:t>
            </a:r>
            <a:r>
              <a:rPr lang="en-US" sz="3600" dirty="0" smtClean="0"/>
              <a:t> </a:t>
            </a:r>
            <a:r>
              <a:rPr lang="en-US" sz="3600" dirty="0" err="1" smtClean="0"/>
              <a:t>eden</a:t>
            </a:r>
            <a:r>
              <a:rPr lang="en-US" sz="3600" dirty="0" smtClean="0"/>
              <a:t> </a:t>
            </a:r>
            <a:r>
              <a:rPr lang="en-US" sz="3600" dirty="0" err="1" smtClean="0"/>
              <a:t>öğrenciye</a:t>
            </a:r>
            <a:r>
              <a:rPr lang="en-US" sz="3600" dirty="0" smtClean="0"/>
              <a:t>, </a:t>
            </a:r>
            <a:r>
              <a:rPr lang="en-US" sz="3600" dirty="0" err="1" smtClean="0"/>
              <a:t>öğrenci</a:t>
            </a:r>
            <a:r>
              <a:rPr lang="en-US" sz="3600" dirty="0" smtClean="0"/>
              <a:t> </a:t>
            </a:r>
            <a:r>
              <a:rPr lang="en-US" sz="3600" dirty="0" err="1" smtClean="0"/>
              <a:t>yoklama</a:t>
            </a:r>
            <a:r>
              <a:rPr lang="en-US" sz="3600" dirty="0" smtClean="0"/>
              <a:t> </a:t>
            </a:r>
            <a:r>
              <a:rPr lang="en-US" sz="3600" dirty="0" err="1" smtClean="0"/>
              <a:t>listesindeki</a:t>
            </a:r>
            <a:r>
              <a:rPr lang="en-US" sz="3600" dirty="0" smtClean="0"/>
              <a:t> </a:t>
            </a:r>
            <a:r>
              <a:rPr lang="en-US" sz="3600" dirty="0" err="1" smtClean="0"/>
              <a:t>ilgili</a:t>
            </a:r>
            <a:r>
              <a:rPr lang="en-US" sz="3600" dirty="0" smtClean="0"/>
              <a:t> </a:t>
            </a:r>
            <a:r>
              <a:rPr lang="en-US" sz="3600" dirty="0" err="1" smtClean="0"/>
              <a:t>bölümü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silinmez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kalem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/>
              <a:t>ile</a:t>
            </a:r>
            <a:r>
              <a:rPr lang="en-US" sz="3600" dirty="0" smtClean="0"/>
              <a:t> </a:t>
            </a:r>
            <a:r>
              <a:rPr lang="en-US" sz="3600" dirty="0" err="1" smtClean="0"/>
              <a:t>imzalattır</a:t>
            </a:r>
            <a:r>
              <a:rPr lang="tr-TR" sz="3600" dirty="0" err="1" smtClean="0"/>
              <a:t>acakt</a:t>
            </a:r>
            <a:r>
              <a:rPr lang="en-US" sz="3600" dirty="0" err="1" smtClean="0"/>
              <a:t>ır.</a:t>
            </a:r>
            <a:r>
              <a:rPr lang="en-US" sz="3600" dirty="0" smtClean="0"/>
              <a:t> </a:t>
            </a:r>
            <a:endParaRPr lang="tr-TR" sz="3600" dirty="0" smtClean="0"/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(</a:t>
            </a:r>
            <a:r>
              <a:rPr lang="en-US" b="1" u="sng" dirty="0">
                <a:solidFill>
                  <a:srgbClr val="FF0000"/>
                </a:solidFill>
              </a:rPr>
              <a:t>Bu </a:t>
            </a:r>
            <a:r>
              <a:rPr lang="en-US" b="1" u="sng" dirty="0" err="1">
                <a:solidFill>
                  <a:srgbClr val="FF0000"/>
                </a:solidFill>
              </a:rPr>
              <a:t>işlemi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sınav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başlamadan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ya</a:t>
            </a:r>
            <a:r>
              <a:rPr lang="en-US" b="1" u="sng" dirty="0">
                <a:solidFill>
                  <a:srgbClr val="FF0000"/>
                </a:solidFill>
              </a:rPr>
              <a:t> da </a:t>
            </a:r>
            <a:r>
              <a:rPr lang="en-US" b="1" u="sng" dirty="0" err="1">
                <a:solidFill>
                  <a:srgbClr val="FF0000"/>
                </a:solidFill>
              </a:rPr>
              <a:t>öğrenci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sınavını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tamamlamadan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yapmayacaktır</a:t>
            </a:r>
            <a:r>
              <a:rPr lang="en-US" b="1" u="sng" dirty="0">
                <a:solidFill>
                  <a:srgbClr val="FF0000"/>
                </a:solidFill>
              </a:rPr>
              <a:t>.)</a:t>
            </a:r>
            <a:endParaRPr lang="tr-TR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30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3507"/>
          </a:xfrm>
          <a:ln w="508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3600" dirty="0" smtClean="0"/>
              <a:t>2. </a:t>
            </a:r>
            <a:r>
              <a:rPr lang="en-US" sz="3600" dirty="0" err="1" smtClean="0"/>
              <a:t>Sınavlarını</a:t>
            </a:r>
            <a:r>
              <a:rPr lang="en-US" sz="3600" dirty="0" smtClean="0"/>
              <a:t> </a:t>
            </a:r>
            <a:r>
              <a:rPr lang="en-US" sz="3600" dirty="0" err="1"/>
              <a:t>tamamlayan</a:t>
            </a:r>
            <a:r>
              <a:rPr lang="en-US" sz="3600" dirty="0"/>
              <a:t> </a:t>
            </a:r>
            <a:r>
              <a:rPr lang="en-US" sz="3600" dirty="0" err="1"/>
              <a:t>öğrencilerin</a:t>
            </a:r>
            <a:r>
              <a:rPr lang="en-US" sz="3600" dirty="0"/>
              <a:t> </a:t>
            </a:r>
            <a:r>
              <a:rPr lang="en-US" sz="3600" dirty="0" err="1"/>
              <a:t>sınav</a:t>
            </a:r>
            <a:r>
              <a:rPr lang="en-US" sz="3600" dirty="0"/>
              <a:t> </a:t>
            </a:r>
            <a:r>
              <a:rPr lang="en-US" sz="3600" dirty="0" err="1"/>
              <a:t>evrakı</a:t>
            </a:r>
            <a:r>
              <a:rPr lang="en-US" sz="3600" dirty="0"/>
              <a:t> </a:t>
            </a:r>
            <a:r>
              <a:rPr lang="en-US" sz="3600" dirty="0" err="1"/>
              <a:t>kesinlikle</a:t>
            </a:r>
            <a:r>
              <a:rPr lang="en-US" sz="3600" dirty="0"/>
              <a:t> </a:t>
            </a:r>
            <a:r>
              <a:rPr lang="en-US" sz="3600" dirty="0" err="1"/>
              <a:t>öğrenci</a:t>
            </a:r>
            <a:r>
              <a:rPr lang="en-US" sz="3600" dirty="0"/>
              <a:t> </a:t>
            </a:r>
            <a:r>
              <a:rPr lang="en-US" sz="3600" dirty="0" err="1"/>
              <a:t>sırasında</a:t>
            </a:r>
            <a:r>
              <a:rPr lang="en-US" sz="3600" dirty="0"/>
              <a:t> </a:t>
            </a:r>
            <a:r>
              <a:rPr lang="en-US" sz="3600" dirty="0" err="1"/>
              <a:t>bırakılmayacaktır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pPr marL="0" indent="0" algn="just">
              <a:buNone/>
            </a:pPr>
            <a:endParaRPr lang="tr-TR" sz="1300" dirty="0" smtClean="0"/>
          </a:p>
          <a:p>
            <a:pPr marL="0" indent="0" algn="just">
              <a:buNone/>
            </a:pPr>
            <a:r>
              <a:rPr lang="tr-TR" sz="3600" dirty="0" smtClean="0"/>
              <a:t>3. </a:t>
            </a:r>
            <a:r>
              <a:rPr lang="en-US" sz="3600" dirty="0" err="1"/>
              <a:t>Sınav</a:t>
            </a:r>
            <a:r>
              <a:rPr lang="en-US" sz="3600" dirty="0"/>
              <a:t> </a:t>
            </a:r>
            <a:r>
              <a:rPr lang="en-US" sz="3600" dirty="0" err="1"/>
              <a:t>salonunda</a:t>
            </a:r>
            <a:r>
              <a:rPr lang="en-US" sz="3600" dirty="0"/>
              <a:t> </a:t>
            </a:r>
            <a:r>
              <a:rPr lang="en-US" sz="3600" dirty="0" err="1"/>
              <a:t>tutanak</a:t>
            </a:r>
            <a:r>
              <a:rPr lang="en-US" sz="3600" dirty="0"/>
              <a:t> </a:t>
            </a:r>
            <a:r>
              <a:rPr lang="en-US" sz="3600" dirty="0" err="1"/>
              <a:t>düzenlenmiş</a:t>
            </a:r>
            <a:r>
              <a:rPr lang="en-US" sz="3600" dirty="0"/>
              <a:t> </a:t>
            </a:r>
            <a:r>
              <a:rPr lang="en-US" sz="3600" dirty="0" err="1"/>
              <a:t>ise</a:t>
            </a:r>
            <a:r>
              <a:rPr lang="en-US" sz="3600" dirty="0"/>
              <a:t> </a:t>
            </a:r>
            <a:r>
              <a:rPr lang="en-US" sz="3600" dirty="0" err="1"/>
              <a:t>öğrenci</a:t>
            </a:r>
            <a:r>
              <a:rPr lang="en-US" sz="3600" dirty="0"/>
              <a:t> </a:t>
            </a:r>
            <a:r>
              <a:rPr lang="en-US" sz="3600" dirty="0" err="1"/>
              <a:t>yoklama</a:t>
            </a:r>
            <a:r>
              <a:rPr lang="en-US" sz="3600" dirty="0"/>
              <a:t> </a:t>
            </a:r>
            <a:r>
              <a:rPr lang="en-US" sz="3600" dirty="0" err="1"/>
              <a:t>listesi</a:t>
            </a:r>
            <a:r>
              <a:rPr lang="en-US" sz="3600" dirty="0"/>
              <a:t> </a:t>
            </a:r>
            <a:r>
              <a:rPr lang="en-US" sz="3600" dirty="0" err="1"/>
              <a:t>üzerinde</a:t>
            </a:r>
            <a:r>
              <a:rPr lang="en-US" sz="3600" dirty="0"/>
              <a:t> </a:t>
            </a:r>
            <a:r>
              <a:rPr lang="en-US" sz="3600" b="1" dirty="0"/>
              <a:t>“Bu salon </a:t>
            </a:r>
            <a:r>
              <a:rPr lang="en-US" sz="3600" b="1" dirty="0" err="1" smtClean="0"/>
              <a:t>için</a:t>
            </a:r>
            <a:r>
              <a:rPr lang="tr-TR" sz="3600" dirty="0"/>
              <a:t> </a:t>
            </a:r>
            <a:r>
              <a:rPr lang="en-US" sz="3600" b="1" dirty="0" err="1" smtClean="0"/>
              <a:t>tutanak</a:t>
            </a:r>
            <a:r>
              <a:rPr lang="en-US" sz="3600" b="1" dirty="0" smtClean="0"/>
              <a:t> </a:t>
            </a:r>
            <a:r>
              <a:rPr lang="en-US" sz="3600" b="1" dirty="0" err="1"/>
              <a:t>tutulmuştur</a:t>
            </a:r>
            <a:r>
              <a:rPr lang="en-US" sz="3600" b="1" dirty="0"/>
              <a:t>” </a:t>
            </a:r>
            <a:r>
              <a:rPr lang="en-US" sz="3600" dirty="0" err="1"/>
              <a:t>alanı</a:t>
            </a:r>
            <a:r>
              <a:rPr lang="en-US" sz="3600" dirty="0"/>
              <a:t> </a:t>
            </a:r>
            <a:r>
              <a:rPr lang="en-US" sz="3600" dirty="0" err="1"/>
              <a:t>kodlanacaktır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just">
              <a:buNone/>
            </a:pPr>
            <a:endParaRPr lang="tr-TR" sz="1100" dirty="0"/>
          </a:p>
          <a:p>
            <a:pPr marL="0" indent="0" algn="just">
              <a:buNone/>
            </a:pPr>
            <a:r>
              <a:rPr lang="tr-TR" sz="3600" dirty="0" smtClean="0"/>
              <a:t>4.</a:t>
            </a:r>
            <a:r>
              <a:rPr lang="en-US" sz="3600" dirty="0" smtClean="0"/>
              <a:t> </a:t>
            </a:r>
            <a:r>
              <a:rPr lang="en-US" sz="3600" dirty="0" err="1"/>
              <a:t>Sınav</a:t>
            </a:r>
            <a:r>
              <a:rPr lang="en-US" sz="3600" dirty="0"/>
              <a:t> </a:t>
            </a:r>
            <a:r>
              <a:rPr lang="en-US" sz="3600" dirty="0" err="1"/>
              <a:t>salonunda</a:t>
            </a:r>
            <a:r>
              <a:rPr lang="en-US" sz="3600" dirty="0"/>
              <a:t> </a:t>
            </a:r>
            <a:r>
              <a:rPr lang="en-US" sz="3600" dirty="0" err="1"/>
              <a:t>cevap</a:t>
            </a:r>
            <a:r>
              <a:rPr lang="en-US" sz="3600" dirty="0"/>
              <a:t> </a:t>
            </a:r>
            <a:r>
              <a:rPr lang="en-US" sz="3600" dirty="0" err="1"/>
              <a:t>kâğıtları</a:t>
            </a:r>
            <a:r>
              <a:rPr lang="en-US" sz="3600" dirty="0"/>
              <a:t>, </a:t>
            </a:r>
            <a:r>
              <a:rPr lang="en-US" sz="3600" dirty="0" err="1"/>
              <a:t>öğrenci</a:t>
            </a:r>
            <a:r>
              <a:rPr lang="en-US" sz="3600" dirty="0"/>
              <a:t> </a:t>
            </a:r>
            <a:r>
              <a:rPr lang="en-US" sz="3600" dirty="0" err="1"/>
              <a:t>yoklama</a:t>
            </a:r>
            <a:r>
              <a:rPr lang="en-US" sz="3600" dirty="0"/>
              <a:t> </a:t>
            </a:r>
            <a:r>
              <a:rPr lang="en-US" sz="3600" dirty="0" err="1"/>
              <a:t>listesi</a:t>
            </a:r>
            <a:r>
              <a:rPr lang="en-US" sz="3600" dirty="0"/>
              <a:t>, </a:t>
            </a:r>
            <a:r>
              <a:rPr lang="en-US" sz="3600" dirty="0" err="1"/>
              <a:t>düzenlenen</a:t>
            </a:r>
            <a:r>
              <a:rPr lang="en-US" sz="3600" dirty="0"/>
              <a:t> </a:t>
            </a:r>
            <a:r>
              <a:rPr lang="en-US" sz="3600" dirty="0" err="1"/>
              <a:t>tutanaklar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benzeri</a:t>
            </a:r>
            <a:r>
              <a:rPr lang="en-US" sz="3600" dirty="0"/>
              <a:t> </a:t>
            </a:r>
            <a:r>
              <a:rPr lang="en-US" sz="3600" dirty="0" err="1"/>
              <a:t>sınav</a:t>
            </a:r>
            <a:r>
              <a:rPr lang="en-US" sz="3600" dirty="0"/>
              <a:t> </a:t>
            </a:r>
            <a:r>
              <a:rPr lang="en-US" sz="3600" dirty="0" err="1"/>
              <a:t>evrakı</a:t>
            </a:r>
            <a:r>
              <a:rPr lang="en-US" sz="3600" dirty="0"/>
              <a:t>, </a:t>
            </a:r>
            <a:r>
              <a:rPr lang="en-US" sz="3600" dirty="0" err="1"/>
              <a:t>sınav</a:t>
            </a:r>
            <a:r>
              <a:rPr lang="en-US" sz="3600" dirty="0"/>
              <a:t> </a:t>
            </a:r>
            <a:r>
              <a:rPr lang="en-US" sz="3600" dirty="0" err="1"/>
              <a:t>güvenlik</a:t>
            </a:r>
            <a:r>
              <a:rPr lang="en-US" sz="3600" dirty="0"/>
              <a:t> </a:t>
            </a:r>
            <a:r>
              <a:rPr lang="en-US" sz="3600" dirty="0" err="1"/>
              <a:t>poşetine</a:t>
            </a:r>
            <a:r>
              <a:rPr lang="en-US" sz="3600" dirty="0"/>
              <a:t> </a:t>
            </a:r>
            <a:r>
              <a:rPr lang="en-US" sz="3600" dirty="0" err="1"/>
              <a:t>konulup</a:t>
            </a:r>
            <a:r>
              <a:rPr lang="en-US" sz="3600" dirty="0"/>
              <a:t> </a:t>
            </a:r>
            <a:r>
              <a:rPr lang="en-US" sz="3600" dirty="0" err="1"/>
              <a:t>ağzı</a:t>
            </a:r>
            <a:r>
              <a:rPr lang="en-US" sz="3600" dirty="0"/>
              <a:t> </a:t>
            </a:r>
            <a:r>
              <a:rPr lang="en-US" sz="3600" dirty="0" err="1"/>
              <a:t>kapatıldıktan</a:t>
            </a:r>
            <a:r>
              <a:rPr lang="en-US" sz="3600" dirty="0"/>
              <a:t> </a:t>
            </a:r>
            <a:r>
              <a:rPr lang="en-US" sz="3600" dirty="0" err="1"/>
              <a:t>sonra</a:t>
            </a:r>
            <a:r>
              <a:rPr lang="en-US" sz="3600" dirty="0"/>
              <a:t> </a:t>
            </a:r>
            <a:r>
              <a:rPr lang="en-US" sz="3600" dirty="0" err="1"/>
              <a:t>bina</a:t>
            </a:r>
            <a:r>
              <a:rPr lang="en-US" sz="3600" dirty="0"/>
              <a:t> </a:t>
            </a:r>
            <a:r>
              <a:rPr lang="en-US" sz="3600" dirty="0" err="1"/>
              <a:t>sınav</a:t>
            </a:r>
            <a:r>
              <a:rPr lang="en-US" sz="3600" dirty="0"/>
              <a:t> </a:t>
            </a:r>
            <a:r>
              <a:rPr lang="en-US" sz="3600" dirty="0" err="1"/>
              <a:t>komisyonuna</a:t>
            </a:r>
            <a:r>
              <a:rPr lang="en-US" sz="3600" dirty="0"/>
              <a:t> </a:t>
            </a:r>
            <a:r>
              <a:rPr lang="en-US" sz="3600" dirty="0" err="1"/>
              <a:t>imza</a:t>
            </a:r>
            <a:r>
              <a:rPr lang="en-US" sz="3600" dirty="0"/>
              <a:t> </a:t>
            </a:r>
            <a:r>
              <a:rPr lang="en-US" sz="3600" dirty="0" err="1"/>
              <a:t>karşılığında</a:t>
            </a:r>
            <a:r>
              <a:rPr lang="en-US" sz="3600" dirty="0"/>
              <a:t> </a:t>
            </a:r>
            <a:r>
              <a:rPr lang="en-US" sz="3600" dirty="0" err="1"/>
              <a:t>teslim</a:t>
            </a:r>
            <a:r>
              <a:rPr lang="en-US" sz="3600" dirty="0"/>
              <a:t> </a:t>
            </a:r>
            <a:r>
              <a:rPr lang="en-US" sz="3600" dirty="0" err="1" smtClean="0"/>
              <a:t>ed</a:t>
            </a:r>
            <a:r>
              <a:rPr lang="tr-TR" sz="3600" dirty="0" err="1" smtClean="0"/>
              <a:t>ecektir</a:t>
            </a:r>
            <a:r>
              <a:rPr lang="en-US" sz="3600" dirty="0" smtClean="0"/>
              <a:t>. </a:t>
            </a:r>
            <a:r>
              <a:rPr lang="en-US" sz="3600" u="sng" dirty="0">
                <a:solidFill>
                  <a:srgbClr val="FF0000"/>
                </a:solidFill>
              </a:rPr>
              <a:t>(</a:t>
            </a:r>
            <a:r>
              <a:rPr lang="en-US" sz="3600" u="sng" dirty="0" err="1">
                <a:solidFill>
                  <a:srgbClr val="FF0000"/>
                </a:solidFill>
              </a:rPr>
              <a:t>Soru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kitapçıkları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sınav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güvenlik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poşeti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içerisine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konulmayacaktır</a:t>
            </a:r>
            <a:r>
              <a:rPr lang="en-US" sz="3600" u="sng" dirty="0">
                <a:solidFill>
                  <a:srgbClr val="FF0000"/>
                </a:solidFill>
              </a:rPr>
              <a:t>.)</a:t>
            </a:r>
            <a:endParaRPr lang="tr-TR" sz="36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0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6"/>
            <a:ext cx="8229600" cy="5721499"/>
          </a:xfrm>
          <a:ln w="508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3600" dirty="0"/>
              <a:t>5</a:t>
            </a:r>
            <a:r>
              <a:rPr lang="tr-TR" sz="3600" dirty="0" smtClean="0"/>
              <a:t>. </a:t>
            </a:r>
            <a:r>
              <a:rPr lang="en-US" sz="3600" dirty="0" err="1" smtClean="0"/>
              <a:t>Sınav</a:t>
            </a:r>
            <a:r>
              <a:rPr lang="en-US" sz="3600" dirty="0" smtClean="0"/>
              <a:t> </a:t>
            </a:r>
            <a:r>
              <a:rPr lang="en-US" sz="3600" dirty="0" err="1"/>
              <a:t>salonunda</a:t>
            </a:r>
            <a:r>
              <a:rPr lang="en-US" sz="3600" dirty="0"/>
              <a:t> </a:t>
            </a:r>
            <a:r>
              <a:rPr lang="en-US" sz="3600" dirty="0" err="1"/>
              <a:t>unutulan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/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sınav</a:t>
            </a:r>
            <a:r>
              <a:rPr lang="en-US" sz="3600" dirty="0"/>
              <a:t> </a:t>
            </a:r>
            <a:r>
              <a:rPr lang="en-US" sz="3600" dirty="0" err="1"/>
              <a:t>güvenlik</a:t>
            </a:r>
            <a:r>
              <a:rPr lang="en-US" sz="3600" dirty="0"/>
              <a:t> </a:t>
            </a:r>
            <a:r>
              <a:rPr lang="en-US" sz="3600" dirty="0" err="1"/>
              <a:t>kutusuna</a:t>
            </a:r>
            <a:r>
              <a:rPr lang="en-US" sz="3600" dirty="0"/>
              <a:t>/</a:t>
            </a:r>
            <a:r>
              <a:rPr lang="en-US" sz="3600" dirty="0" err="1"/>
              <a:t>çantasına</a:t>
            </a:r>
            <a:r>
              <a:rPr lang="en-US" sz="3600" dirty="0"/>
              <a:t> </a:t>
            </a:r>
            <a:r>
              <a:rPr lang="en-US" sz="3600" dirty="0" err="1"/>
              <a:t>konulmayan</a:t>
            </a:r>
            <a:r>
              <a:rPr lang="en-US" sz="3600" dirty="0"/>
              <a:t> </a:t>
            </a:r>
            <a:r>
              <a:rPr lang="en-US" sz="3600" dirty="0" err="1"/>
              <a:t>cevap</a:t>
            </a:r>
            <a:r>
              <a:rPr lang="en-US" sz="3600" dirty="0"/>
              <a:t> </a:t>
            </a:r>
            <a:r>
              <a:rPr lang="en-US" sz="3600" dirty="0" err="1"/>
              <a:t>kâğıtları</a:t>
            </a:r>
            <a:r>
              <a:rPr lang="en-US" sz="3600" dirty="0"/>
              <a:t>  </a:t>
            </a:r>
            <a:r>
              <a:rPr lang="en-US" sz="3600" dirty="0" err="1"/>
              <a:t>Bakanlık</a:t>
            </a:r>
            <a:r>
              <a:rPr lang="en-US" sz="3600" dirty="0"/>
              <a:t> </a:t>
            </a:r>
            <a:r>
              <a:rPr lang="en-US" sz="3600" dirty="0" err="1"/>
              <a:t>tarafından</a:t>
            </a:r>
            <a:r>
              <a:rPr lang="en-US" sz="3600" dirty="0"/>
              <a:t> </a:t>
            </a:r>
            <a:r>
              <a:rPr lang="en-US" sz="3600" dirty="0" err="1"/>
              <a:t>işleme</a:t>
            </a:r>
            <a:r>
              <a:rPr lang="en-US" sz="3600" dirty="0"/>
              <a:t> </a:t>
            </a:r>
            <a:r>
              <a:rPr lang="en-US" sz="3600" dirty="0" err="1"/>
              <a:t>alınmayacağından</a:t>
            </a:r>
            <a:r>
              <a:rPr lang="en-US" sz="3600" dirty="0"/>
              <a:t>  </a:t>
            </a:r>
            <a:r>
              <a:rPr lang="en-US" sz="3600" b="1" dirty="0" err="1">
                <a:solidFill>
                  <a:srgbClr val="FF0000"/>
                </a:solidFill>
              </a:rPr>
              <a:t>yasal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</a:rPr>
              <a:t>sorumluluk</a:t>
            </a:r>
            <a:r>
              <a:rPr lang="en-US" sz="3600" b="1" dirty="0">
                <a:solidFill>
                  <a:srgbClr val="FF0000"/>
                </a:solidFill>
              </a:rPr>
              <a:t> salon  </a:t>
            </a:r>
            <a:r>
              <a:rPr lang="en-US" sz="3600" b="1" dirty="0" err="1">
                <a:solidFill>
                  <a:srgbClr val="FF0000"/>
                </a:solidFill>
              </a:rPr>
              <a:t>görevlilerine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ait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olacaktır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pPr marL="0" indent="0" algn="just">
              <a:buNone/>
            </a:pPr>
            <a:endParaRPr lang="tr-TR" sz="3600" dirty="0" smtClean="0"/>
          </a:p>
          <a:p>
            <a:pPr marL="0" indent="0" algn="just">
              <a:buNone/>
            </a:pPr>
            <a:r>
              <a:rPr lang="tr-TR" sz="3600" dirty="0"/>
              <a:t>6</a:t>
            </a:r>
            <a:r>
              <a:rPr lang="tr-TR" sz="3600" dirty="0" smtClean="0"/>
              <a:t>.</a:t>
            </a:r>
            <a:r>
              <a:rPr lang="en-US" sz="3600" dirty="0" smtClean="0"/>
              <a:t> </a:t>
            </a:r>
            <a:r>
              <a:rPr lang="en-US" sz="3600" dirty="0" err="1"/>
              <a:t>Tüm</a:t>
            </a:r>
            <a:r>
              <a:rPr lang="en-US" sz="3600" dirty="0"/>
              <a:t> </a:t>
            </a:r>
            <a:r>
              <a:rPr lang="en-US" sz="3600" dirty="0" err="1"/>
              <a:t>öğrenciler</a:t>
            </a:r>
            <a:r>
              <a:rPr lang="en-US" sz="3600" dirty="0"/>
              <a:t> </a:t>
            </a:r>
            <a:r>
              <a:rPr lang="en-US" sz="3600" dirty="0" err="1"/>
              <a:t>salonu</a:t>
            </a:r>
            <a:r>
              <a:rPr lang="en-US" sz="3600" dirty="0"/>
              <a:t> </a:t>
            </a:r>
            <a:r>
              <a:rPr lang="en-US" sz="3600" dirty="0" err="1"/>
              <a:t>terk</a:t>
            </a:r>
            <a:r>
              <a:rPr lang="en-US" sz="3600" dirty="0"/>
              <a:t> </a:t>
            </a:r>
            <a:r>
              <a:rPr lang="en-US" sz="3600" dirty="0" err="1"/>
              <a:t>ettikten</a:t>
            </a:r>
            <a:r>
              <a:rPr lang="en-US" sz="3600" dirty="0"/>
              <a:t> </a:t>
            </a:r>
            <a:r>
              <a:rPr lang="en-US" sz="3600" dirty="0" err="1"/>
              <a:t>sonra</a:t>
            </a:r>
            <a:r>
              <a:rPr lang="en-US" sz="3600" dirty="0"/>
              <a:t> </a:t>
            </a:r>
            <a:r>
              <a:rPr lang="en-US" sz="3600" dirty="0" err="1"/>
              <a:t>salonu</a:t>
            </a:r>
            <a:r>
              <a:rPr lang="en-US" sz="3600" dirty="0"/>
              <a:t> </a:t>
            </a:r>
            <a:r>
              <a:rPr lang="en-US" sz="3600" dirty="0" err="1"/>
              <a:t>kontrol</a:t>
            </a:r>
            <a:r>
              <a:rPr lang="en-US" sz="3600" dirty="0"/>
              <a:t> </a:t>
            </a:r>
            <a:r>
              <a:rPr lang="en-US" sz="3600" dirty="0" err="1"/>
              <a:t>ederek</a:t>
            </a:r>
            <a:r>
              <a:rPr lang="en-US" sz="3600" dirty="0"/>
              <a:t> </a:t>
            </a:r>
            <a:r>
              <a:rPr lang="en-US" sz="3600" dirty="0" err="1"/>
              <a:t>varsa</a:t>
            </a:r>
            <a:r>
              <a:rPr lang="en-US" sz="3600" dirty="0"/>
              <a:t> </a:t>
            </a:r>
            <a:r>
              <a:rPr lang="en-US" sz="3600" dirty="0" err="1"/>
              <a:t>unutulan</a:t>
            </a:r>
            <a:r>
              <a:rPr lang="en-US" sz="3600" dirty="0"/>
              <a:t> </a:t>
            </a:r>
            <a:r>
              <a:rPr lang="en-US" sz="3600" dirty="0" err="1"/>
              <a:t>evrak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eşyaları</a:t>
            </a:r>
            <a:r>
              <a:rPr lang="en-US" sz="3600" dirty="0"/>
              <a:t> </a:t>
            </a:r>
            <a:r>
              <a:rPr lang="en-US" sz="3600" dirty="0" err="1"/>
              <a:t>bina</a:t>
            </a:r>
            <a:r>
              <a:rPr lang="en-US" sz="3600" dirty="0"/>
              <a:t> </a:t>
            </a:r>
            <a:r>
              <a:rPr lang="en-US" sz="3600" dirty="0" err="1"/>
              <a:t>sınav</a:t>
            </a:r>
            <a:r>
              <a:rPr lang="en-US" sz="3600" dirty="0"/>
              <a:t> </a:t>
            </a:r>
            <a:r>
              <a:rPr lang="en-US" sz="3600" dirty="0" err="1"/>
              <a:t>komisyonuna</a:t>
            </a:r>
            <a:r>
              <a:rPr lang="en-US" sz="3600" dirty="0"/>
              <a:t> </a:t>
            </a:r>
            <a:r>
              <a:rPr lang="en-US" sz="3600" dirty="0" err="1"/>
              <a:t>teslim</a:t>
            </a:r>
            <a:r>
              <a:rPr lang="en-US" sz="3600" dirty="0"/>
              <a:t> </a:t>
            </a:r>
            <a:r>
              <a:rPr lang="en-US" sz="3600" dirty="0" err="1"/>
              <a:t>edecektir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50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01845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SINAVDA ÖZEL HİZMET ALACAK ÖĞRENCİLERLE İLGİLİ HUSUSLAR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65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3507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dirty="0" err="1" smtClean="0"/>
              <a:t>Sınavda</a:t>
            </a:r>
            <a:r>
              <a:rPr lang="en-US" dirty="0" smtClean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alması</a:t>
            </a:r>
            <a:r>
              <a:rPr lang="en-US" dirty="0"/>
              <a:t> </a:t>
            </a:r>
            <a:r>
              <a:rPr lang="en-US" dirty="0" err="1" smtClean="0"/>
              <a:t>gereken</a:t>
            </a:r>
            <a:r>
              <a:rPr lang="tr-TR" dirty="0" smtClean="0"/>
              <a:t> ö</a:t>
            </a:r>
            <a:r>
              <a:rPr lang="en-US" dirty="0" err="1" smtClean="0"/>
              <a:t>ğrencilere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verilecek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tr-TR" dirty="0" smtClean="0">
                <a:hlinkClick r:id="rId2"/>
              </a:rPr>
              <a:t>www.meb.gov.tr</a:t>
            </a:r>
            <a:r>
              <a:rPr lang="tr-TR" dirty="0" smtClean="0"/>
              <a:t> internet </a:t>
            </a:r>
            <a:r>
              <a:rPr lang="en-US" dirty="0" err="1" smtClean="0"/>
              <a:t>adresinde</a:t>
            </a:r>
            <a:r>
              <a:rPr lang="en-US" dirty="0" smtClean="0"/>
              <a:t> </a:t>
            </a:r>
            <a:r>
              <a:rPr lang="en-US" dirty="0" err="1" smtClean="0"/>
              <a:t>yayımlanan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Sınavlar</a:t>
            </a:r>
            <a:r>
              <a:rPr lang="en-US" dirty="0" smtClean="0"/>
              <a:t> e-</a:t>
            </a:r>
            <a:r>
              <a:rPr lang="en-US" dirty="0" err="1" smtClean="0"/>
              <a:t>Kılavuzunun</a:t>
            </a:r>
            <a:r>
              <a:rPr lang="en-US" dirty="0" smtClean="0"/>
              <a:t> 7.maddesinde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talimatlara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edilecektir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endParaRPr lang="tr-TR" sz="1000" dirty="0"/>
          </a:p>
          <a:p>
            <a:pPr marL="0" indent="0" algn="just">
              <a:buNone/>
            </a:pPr>
            <a:r>
              <a:rPr lang="tr-TR" dirty="0" smtClean="0"/>
              <a:t>2.  </a:t>
            </a:r>
            <a:r>
              <a:rPr lang="en-US" dirty="0" err="1" smtClean="0"/>
              <a:t>Sınavlarda</a:t>
            </a:r>
            <a:r>
              <a:rPr lang="en-US" dirty="0" smtClean="0"/>
              <a:t> </a:t>
            </a:r>
            <a:r>
              <a:rPr lang="en-US" dirty="0" err="1"/>
              <a:t>engelli</a:t>
            </a:r>
            <a:r>
              <a:rPr lang="en-US" dirty="0"/>
              <a:t> </a:t>
            </a:r>
            <a:r>
              <a:rPr lang="en-US" dirty="0" err="1"/>
              <a:t>öğrencilere</a:t>
            </a:r>
            <a:r>
              <a:rPr lang="en-US" dirty="0"/>
              <a:t> </a:t>
            </a:r>
            <a:r>
              <a:rPr lang="en-US" dirty="0" err="1"/>
              <a:t>okuyucu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kodlayıcı</a:t>
            </a:r>
            <a:r>
              <a:rPr lang="en-US" dirty="0"/>
              <a:t> </a:t>
            </a:r>
            <a:r>
              <a:rPr lang="en-US" dirty="0" err="1"/>
              <a:t>hizmeti</a:t>
            </a:r>
            <a:r>
              <a:rPr lang="en-US" dirty="0"/>
              <a:t> </a:t>
            </a:r>
            <a:r>
              <a:rPr lang="en-US" dirty="0" err="1"/>
              <a:t>verecek</a:t>
            </a:r>
            <a:r>
              <a:rPr lang="en-US" dirty="0"/>
              <a:t> </a:t>
            </a:r>
            <a:r>
              <a:rPr lang="en-US" dirty="0" err="1"/>
              <a:t>öğretmenlerin</a:t>
            </a:r>
            <a:r>
              <a:rPr lang="en-US" dirty="0"/>
              <a:t>, </a:t>
            </a:r>
            <a:r>
              <a:rPr lang="en-US" dirty="0" err="1"/>
              <a:t>yabancı</a:t>
            </a:r>
            <a:r>
              <a:rPr lang="en-US" dirty="0"/>
              <a:t> </a:t>
            </a:r>
            <a:r>
              <a:rPr lang="en-US" dirty="0" err="1"/>
              <a:t>dil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dili</a:t>
            </a:r>
            <a:r>
              <a:rPr lang="en-US" dirty="0"/>
              <a:t> </a:t>
            </a:r>
            <a:r>
              <a:rPr lang="en-US" dirty="0" err="1"/>
              <a:t>okumayı</a:t>
            </a:r>
            <a:r>
              <a:rPr lang="en-US" dirty="0"/>
              <a:t> </a:t>
            </a:r>
            <a:r>
              <a:rPr lang="en-US" dirty="0" err="1"/>
              <a:t>bilenler</a:t>
            </a:r>
            <a:r>
              <a:rPr lang="en-US" dirty="0"/>
              <a:t> </a:t>
            </a:r>
            <a:r>
              <a:rPr lang="en-US" dirty="0" err="1"/>
              <a:t>arasından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öğrencinin</a:t>
            </a:r>
            <a:r>
              <a:rPr lang="en-US" dirty="0"/>
              <a:t> </a:t>
            </a:r>
            <a:r>
              <a:rPr lang="en-US" dirty="0" err="1"/>
              <a:t>engeli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bulundurularak</a:t>
            </a:r>
            <a:r>
              <a:rPr lang="en-US" dirty="0"/>
              <a:t> </a:t>
            </a:r>
            <a:r>
              <a:rPr lang="en-US" dirty="0" err="1"/>
              <a:t>seçilmesine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edilecektir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59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1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dirty="0" smtClean="0"/>
              <a:t>3.</a:t>
            </a:r>
            <a:r>
              <a:rPr lang="en-US" dirty="0"/>
              <a:t> </a:t>
            </a:r>
            <a:r>
              <a:rPr lang="en-US" dirty="0" err="1"/>
              <a:t>İşitme</a:t>
            </a:r>
            <a:r>
              <a:rPr lang="en-US" dirty="0"/>
              <a:t> </a:t>
            </a:r>
            <a:r>
              <a:rPr lang="en-US" dirty="0" err="1"/>
              <a:t>engelli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sınavda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olumsuzluk</a:t>
            </a:r>
            <a:r>
              <a:rPr lang="en-US" dirty="0"/>
              <a:t> </a:t>
            </a:r>
            <a:r>
              <a:rPr lang="en-US" dirty="0" err="1"/>
              <a:t>yaşamamaları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en-US" dirty="0"/>
              <a:t> </a:t>
            </a:r>
            <a:r>
              <a:rPr lang="en-US" dirty="0" err="1"/>
              <a:t>dili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öğretmenler</a:t>
            </a:r>
            <a:r>
              <a:rPr lang="en-US" dirty="0"/>
              <a:t> </a:t>
            </a:r>
            <a:r>
              <a:rPr lang="en-US" dirty="0" err="1"/>
              <a:t>görevlendirilecektir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öğretmenlerin</a:t>
            </a:r>
            <a:r>
              <a:rPr lang="en-US" dirty="0"/>
              <a:t>, </a:t>
            </a:r>
            <a:r>
              <a:rPr lang="en-US" dirty="0" err="1"/>
              <a:t>yazılısı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branşından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branşta</a:t>
            </a:r>
            <a:r>
              <a:rPr lang="en-US" dirty="0"/>
              <a:t> </a:t>
            </a:r>
            <a:r>
              <a:rPr lang="en-US" dirty="0" err="1"/>
              <a:t>olmalarına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edilecektir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4.</a:t>
            </a:r>
            <a:r>
              <a:rPr lang="en-US" dirty="0"/>
              <a:t> </a:t>
            </a:r>
            <a:r>
              <a:rPr lang="en-US" dirty="0" err="1"/>
              <a:t>Engelli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, </a:t>
            </a:r>
            <a:r>
              <a:rPr lang="en-US" dirty="0" err="1"/>
              <a:t>engelleri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kullandıkları</a:t>
            </a:r>
            <a:r>
              <a:rPr lang="en-US" dirty="0"/>
              <a:t> </a:t>
            </a:r>
            <a:r>
              <a:rPr lang="en-US" dirty="0" err="1"/>
              <a:t>araç</a:t>
            </a:r>
            <a:r>
              <a:rPr lang="en-US" dirty="0"/>
              <a:t>–</a:t>
            </a:r>
            <a:r>
              <a:rPr lang="en-US" dirty="0" err="1"/>
              <a:t>gereç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cihazları</a:t>
            </a:r>
            <a:r>
              <a:rPr lang="en-US" dirty="0"/>
              <a:t> </a:t>
            </a:r>
            <a:r>
              <a:rPr lang="en-US" dirty="0" err="1"/>
              <a:t>kendilerinin</a:t>
            </a:r>
            <a:r>
              <a:rPr lang="en-US" dirty="0"/>
              <a:t> </a:t>
            </a:r>
            <a:r>
              <a:rPr lang="en-US" dirty="0" err="1"/>
              <a:t>getirmesi</a:t>
            </a:r>
            <a:r>
              <a:rPr lang="en-US" dirty="0"/>
              <a:t> </a:t>
            </a:r>
            <a:r>
              <a:rPr lang="en-US" dirty="0" err="1"/>
              <a:t>kaydıyla</a:t>
            </a:r>
            <a:r>
              <a:rPr lang="en-US" dirty="0"/>
              <a:t> </a:t>
            </a:r>
            <a:r>
              <a:rPr lang="en-US" dirty="0" err="1"/>
              <a:t>sınavda</a:t>
            </a:r>
            <a:r>
              <a:rPr lang="en-US" dirty="0"/>
              <a:t> </a:t>
            </a:r>
            <a:r>
              <a:rPr lang="en-US" dirty="0" err="1"/>
              <a:t>kullanabilecektir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13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1"/>
          </a:xfrm>
          <a:ln w="50800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tr-TR" sz="3600" dirty="0" smtClean="0"/>
          </a:p>
          <a:p>
            <a:pPr marL="0" indent="0" algn="just">
              <a:buNone/>
            </a:pPr>
            <a:r>
              <a:rPr lang="tr-TR" sz="3600" dirty="0" smtClean="0"/>
              <a:t>5.</a:t>
            </a:r>
            <a:r>
              <a:rPr lang="en-US" sz="3600" dirty="0"/>
              <a:t> </a:t>
            </a:r>
            <a:r>
              <a:rPr lang="en-US" sz="3600" dirty="0" err="1"/>
              <a:t>Ayrıca</a:t>
            </a:r>
            <a:r>
              <a:rPr lang="en-US" sz="3600" dirty="0"/>
              <a:t>  Tip  1  </a:t>
            </a:r>
            <a:r>
              <a:rPr lang="en-US" sz="3600" dirty="0" err="1"/>
              <a:t>diyabet</a:t>
            </a:r>
            <a:r>
              <a:rPr lang="en-US" sz="3600" dirty="0"/>
              <a:t>  (</a:t>
            </a:r>
            <a:r>
              <a:rPr lang="en-US" sz="3600" dirty="0" err="1"/>
              <a:t>şeker</a:t>
            </a:r>
            <a:r>
              <a:rPr lang="en-US" sz="3600" dirty="0"/>
              <a:t>  </a:t>
            </a:r>
            <a:r>
              <a:rPr lang="en-US" sz="3600" dirty="0" err="1"/>
              <a:t>hastası</a:t>
            </a:r>
            <a:r>
              <a:rPr lang="en-US" sz="3600" dirty="0"/>
              <a:t>),  </a:t>
            </a:r>
            <a:r>
              <a:rPr lang="en-US" sz="3600" dirty="0" err="1"/>
              <a:t>astım</a:t>
            </a:r>
            <a:r>
              <a:rPr lang="en-US" sz="3600" dirty="0"/>
              <a:t>,  </a:t>
            </a:r>
            <a:r>
              <a:rPr lang="en-US" sz="3600" dirty="0" err="1"/>
              <a:t>tansiyon</a:t>
            </a:r>
            <a:r>
              <a:rPr lang="en-US" sz="3600" dirty="0"/>
              <a:t>  </a:t>
            </a:r>
            <a:r>
              <a:rPr lang="en-US" sz="3600" dirty="0" err="1"/>
              <a:t>ve</a:t>
            </a:r>
            <a:r>
              <a:rPr lang="en-US" sz="3600" dirty="0"/>
              <a:t>  </a:t>
            </a:r>
            <a:r>
              <a:rPr lang="en-US" sz="3600" dirty="0" err="1"/>
              <a:t>epilepsi</a:t>
            </a:r>
            <a:r>
              <a:rPr lang="en-US" sz="3600" dirty="0"/>
              <a:t>  </a:t>
            </a:r>
            <a:r>
              <a:rPr lang="en-US" sz="3600" dirty="0" err="1"/>
              <a:t>hastalıklarından</a:t>
            </a:r>
            <a:r>
              <a:rPr lang="en-US" sz="3600" dirty="0"/>
              <a:t>  </a:t>
            </a:r>
            <a:r>
              <a:rPr lang="en-US" sz="3600" dirty="0" err="1"/>
              <a:t>dolayı</a:t>
            </a:r>
            <a:r>
              <a:rPr lang="en-US" sz="3600" dirty="0"/>
              <a:t> </a:t>
            </a:r>
            <a:r>
              <a:rPr lang="en-US" sz="3600" dirty="0" err="1"/>
              <a:t>sürekli</a:t>
            </a:r>
            <a:r>
              <a:rPr lang="en-US" sz="3600" dirty="0"/>
              <a:t> </a:t>
            </a:r>
            <a:r>
              <a:rPr lang="en-US" sz="3600" dirty="0" err="1"/>
              <a:t>ilaç</a:t>
            </a:r>
            <a:r>
              <a:rPr lang="en-US" sz="3600" dirty="0"/>
              <a:t> </a:t>
            </a:r>
            <a:r>
              <a:rPr lang="en-US" sz="3600" dirty="0" err="1"/>
              <a:t>kullanan</a:t>
            </a:r>
            <a:r>
              <a:rPr lang="en-US" sz="3600" dirty="0"/>
              <a:t> </a:t>
            </a:r>
            <a:r>
              <a:rPr lang="en-US" sz="3600" dirty="0" err="1"/>
              <a:t>öğrenciler</a:t>
            </a:r>
            <a:r>
              <a:rPr lang="en-US" sz="3600" dirty="0"/>
              <a:t> </a:t>
            </a:r>
            <a:r>
              <a:rPr lang="en-US" sz="3600" dirty="0" err="1"/>
              <a:t>diğer</a:t>
            </a:r>
            <a:r>
              <a:rPr lang="en-US" sz="3600" dirty="0"/>
              <a:t> </a:t>
            </a:r>
            <a:r>
              <a:rPr lang="en-US" sz="3600" dirty="0" err="1"/>
              <a:t>öğrencilerle</a:t>
            </a:r>
            <a:r>
              <a:rPr lang="en-US" sz="3600" dirty="0"/>
              <a:t> </a:t>
            </a:r>
            <a:r>
              <a:rPr lang="en-US" sz="3600" dirty="0" err="1"/>
              <a:t>birlikte</a:t>
            </a:r>
            <a:r>
              <a:rPr lang="en-US" sz="3600" dirty="0"/>
              <a:t> </a:t>
            </a:r>
            <a:r>
              <a:rPr lang="en-US" sz="3600" dirty="0" err="1"/>
              <a:t>sınıflara</a:t>
            </a:r>
            <a:r>
              <a:rPr lang="en-US" sz="3600" dirty="0"/>
              <a:t> </a:t>
            </a:r>
            <a:r>
              <a:rPr lang="en-US" sz="3600" dirty="0" err="1"/>
              <a:t>yerleştirilecektir</a:t>
            </a:r>
            <a:r>
              <a:rPr lang="en-US" sz="3600" dirty="0"/>
              <a:t>. </a:t>
            </a:r>
            <a:r>
              <a:rPr lang="en-US" sz="3600" dirty="0" err="1"/>
              <a:t>Ancak</a:t>
            </a:r>
            <a:r>
              <a:rPr lang="en-US" sz="3600" dirty="0"/>
              <a:t> </a:t>
            </a:r>
            <a:r>
              <a:rPr lang="en-US" sz="3600" dirty="0" err="1"/>
              <a:t>velinin</a:t>
            </a:r>
            <a:r>
              <a:rPr lang="en-US" sz="3600" dirty="0"/>
              <a:t> </a:t>
            </a:r>
            <a:r>
              <a:rPr lang="en-US" sz="3600" dirty="0" err="1"/>
              <a:t>başvurusu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öğrencinin</a:t>
            </a:r>
            <a:r>
              <a:rPr lang="en-US" sz="3600" dirty="0"/>
              <a:t> </a:t>
            </a:r>
            <a:r>
              <a:rPr lang="en-US" sz="3600" dirty="0" err="1"/>
              <a:t>sağlık</a:t>
            </a:r>
            <a:r>
              <a:rPr lang="en-US" sz="3600" dirty="0"/>
              <a:t> </a:t>
            </a:r>
            <a:r>
              <a:rPr lang="en-US" sz="3600" dirty="0" err="1"/>
              <a:t>raporu</a:t>
            </a:r>
            <a:r>
              <a:rPr lang="en-US" sz="3600" dirty="0"/>
              <a:t> </a:t>
            </a:r>
            <a:r>
              <a:rPr lang="en-US" sz="3600" dirty="0" err="1"/>
              <a:t>doğrultusunda</a:t>
            </a:r>
            <a:r>
              <a:rPr lang="en-US" sz="3600" dirty="0"/>
              <a:t>, </a:t>
            </a:r>
            <a:r>
              <a:rPr lang="en-US" sz="3600" dirty="0" err="1"/>
              <a:t>sınıflarda</a:t>
            </a:r>
            <a:r>
              <a:rPr lang="en-US" sz="3600" dirty="0"/>
              <a:t> </a:t>
            </a:r>
            <a:r>
              <a:rPr lang="en-US" sz="3600" dirty="0" err="1"/>
              <a:t>görevli</a:t>
            </a:r>
            <a:r>
              <a:rPr lang="en-US" sz="3600" dirty="0"/>
              <a:t> </a:t>
            </a:r>
            <a:r>
              <a:rPr lang="en-US" sz="3600" dirty="0" err="1"/>
              <a:t>öğretmenler</a:t>
            </a:r>
            <a:r>
              <a:rPr lang="en-US" sz="3600" dirty="0"/>
              <a:t>, </a:t>
            </a:r>
            <a:r>
              <a:rPr lang="en-US" sz="3600" dirty="0" err="1" smtClean="0"/>
              <a:t>ilçe</a:t>
            </a:r>
            <a:r>
              <a:rPr lang="en-US" sz="3600" dirty="0" smtClean="0"/>
              <a:t> </a:t>
            </a:r>
            <a:r>
              <a:rPr lang="en-US" sz="3600" dirty="0" err="1"/>
              <a:t>milli</a:t>
            </a:r>
            <a:r>
              <a:rPr lang="en-US" sz="3600" dirty="0"/>
              <a:t> </a:t>
            </a:r>
            <a:r>
              <a:rPr lang="en-US" sz="3600" dirty="0" err="1"/>
              <a:t>eğitim</a:t>
            </a:r>
            <a:r>
              <a:rPr lang="en-US" sz="3600" dirty="0"/>
              <a:t> </a:t>
            </a:r>
            <a:r>
              <a:rPr lang="en-US" sz="3600" dirty="0" err="1"/>
              <a:t>müdürlüklerince</a:t>
            </a:r>
            <a:r>
              <a:rPr lang="en-US" sz="3600" dirty="0"/>
              <a:t> </a:t>
            </a:r>
            <a:r>
              <a:rPr lang="en-US" sz="3600" dirty="0" err="1"/>
              <a:t>önceden</a:t>
            </a:r>
            <a:r>
              <a:rPr lang="en-US" sz="3600" dirty="0"/>
              <a:t> </a:t>
            </a:r>
            <a:r>
              <a:rPr lang="en-US" sz="3600" dirty="0" err="1"/>
              <a:t>bilgilendirilecektir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6"/>
            <a:ext cx="8229600" cy="5721499"/>
          </a:xfrm>
          <a:ln w="50800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tr-TR" sz="3600" dirty="0" smtClean="0"/>
              <a:t>6.</a:t>
            </a:r>
            <a:r>
              <a:rPr lang="en-US" sz="3600" dirty="0"/>
              <a:t> </a:t>
            </a:r>
            <a:r>
              <a:rPr lang="tr-TR" sz="3600" dirty="0" smtClean="0"/>
              <a:t> </a:t>
            </a:r>
            <a:r>
              <a:rPr lang="en-US" sz="3600" dirty="0" smtClean="0"/>
              <a:t>Tip </a:t>
            </a:r>
            <a:r>
              <a:rPr lang="en-US" sz="3600" dirty="0"/>
              <a:t>1 </a:t>
            </a:r>
            <a:r>
              <a:rPr lang="en-US" sz="3600" dirty="0" err="1"/>
              <a:t>diyabet</a:t>
            </a:r>
            <a:r>
              <a:rPr lang="en-US" sz="3600" dirty="0"/>
              <a:t> (</a:t>
            </a:r>
            <a:r>
              <a:rPr lang="en-US" sz="3600" dirty="0" err="1"/>
              <a:t>şeker</a:t>
            </a:r>
            <a:r>
              <a:rPr lang="en-US" sz="3600" dirty="0"/>
              <a:t> </a:t>
            </a:r>
            <a:r>
              <a:rPr lang="en-US" sz="3600" dirty="0" err="1"/>
              <a:t>hastası</a:t>
            </a:r>
            <a:r>
              <a:rPr lang="en-US" sz="3600" dirty="0"/>
              <a:t>) </a:t>
            </a:r>
            <a:r>
              <a:rPr lang="en-US" sz="3600" dirty="0" err="1"/>
              <a:t>hastalığı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öğrencilerin</a:t>
            </a:r>
            <a:r>
              <a:rPr lang="en-US" sz="3600" dirty="0"/>
              <a:t> </a:t>
            </a:r>
            <a:r>
              <a:rPr lang="en-US" sz="3600" dirty="0" err="1"/>
              <a:t>yanlarında</a:t>
            </a:r>
            <a:r>
              <a:rPr lang="en-US" sz="3600" dirty="0"/>
              <a:t> </a:t>
            </a:r>
            <a:r>
              <a:rPr lang="en-US" sz="3600" dirty="0" err="1"/>
              <a:t>kutu</a:t>
            </a:r>
            <a:r>
              <a:rPr lang="en-US" sz="3600" dirty="0"/>
              <a:t> </a:t>
            </a:r>
            <a:r>
              <a:rPr lang="en-US" sz="3600" dirty="0" err="1"/>
              <a:t>meyve</a:t>
            </a:r>
            <a:r>
              <a:rPr lang="en-US" sz="3600" dirty="0"/>
              <a:t> </a:t>
            </a:r>
            <a:r>
              <a:rPr lang="en-US" sz="3600" dirty="0" err="1"/>
              <a:t>suyu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paket</a:t>
            </a:r>
            <a:r>
              <a:rPr lang="en-US" sz="3600" dirty="0"/>
              <a:t> </a:t>
            </a:r>
            <a:r>
              <a:rPr lang="en-US" sz="3600" dirty="0" err="1"/>
              <a:t>içindeki</a:t>
            </a:r>
            <a:r>
              <a:rPr lang="en-US" sz="3600" dirty="0"/>
              <a:t> </a:t>
            </a:r>
            <a:r>
              <a:rPr lang="en-US" sz="3600" dirty="0" err="1"/>
              <a:t>karbonhidrat</a:t>
            </a:r>
            <a:r>
              <a:rPr lang="en-US" sz="3600" dirty="0"/>
              <a:t> </a:t>
            </a:r>
            <a:r>
              <a:rPr lang="en-US" sz="3600" dirty="0" err="1"/>
              <a:t>içeren</a:t>
            </a:r>
            <a:r>
              <a:rPr lang="en-US" sz="3600" dirty="0"/>
              <a:t> </a:t>
            </a:r>
            <a:r>
              <a:rPr lang="en-US" sz="3600" dirty="0" err="1"/>
              <a:t>gıdaları</a:t>
            </a:r>
            <a:r>
              <a:rPr lang="en-US" sz="3600" dirty="0"/>
              <a:t> </a:t>
            </a:r>
            <a:r>
              <a:rPr lang="en-US" sz="3600" dirty="0" err="1"/>
              <a:t>bulundurmalarına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ani</a:t>
            </a:r>
            <a:r>
              <a:rPr lang="en-US" sz="3600" dirty="0"/>
              <a:t> </a:t>
            </a:r>
            <a:r>
              <a:rPr lang="en-US" sz="3600" dirty="0" err="1"/>
              <a:t>hipoglisemi</a:t>
            </a:r>
            <a:r>
              <a:rPr lang="en-US" sz="3600" dirty="0"/>
              <a:t> (</a:t>
            </a:r>
            <a:r>
              <a:rPr lang="en-US" sz="3600" dirty="0" err="1"/>
              <a:t>şeker</a:t>
            </a:r>
            <a:r>
              <a:rPr lang="en-US" sz="3600" dirty="0"/>
              <a:t> </a:t>
            </a:r>
            <a:r>
              <a:rPr lang="en-US" sz="3600" dirty="0" err="1"/>
              <a:t>düşmesi</a:t>
            </a:r>
            <a:r>
              <a:rPr lang="en-US" sz="3600" dirty="0"/>
              <a:t>) </a:t>
            </a:r>
            <a:r>
              <a:rPr lang="en-US" sz="3600" dirty="0" err="1"/>
              <a:t>durumunda</a:t>
            </a:r>
            <a:r>
              <a:rPr lang="en-US" sz="3600" dirty="0"/>
              <a:t> </a:t>
            </a:r>
            <a:r>
              <a:rPr lang="en-US" sz="3600" dirty="0" err="1"/>
              <a:t>bunları</a:t>
            </a:r>
            <a:r>
              <a:rPr lang="en-US" sz="3600" dirty="0"/>
              <a:t> </a:t>
            </a:r>
            <a:r>
              <a:rPr lang="en-US" sz="3600" dirty="0" err="1"/>
              <a:t>tüketmelerine</a:t>
            </a:r>
            <a:r>
              <a:rPr lang="en-US" sz="3600" dirty="0"/>
              <a:t> </a:t>
            </a:r>
            <a:r>
              <a:rPr lang="en-US" sz="3600" dirty="0" err="1"/>
              <a:t>izin</a:t>
            </a:r>
            <a:r>
              <a:rPr lang="en-US" sz="3600" dirty="0"/>
              <a:t> </a:t>
            </a:r>
            <a:r>
              <a:rPr lang="en-US" sz="3600" dirty="0" err="1"/>
              <a:t>verilecektir</a:t>
            </a:r>
            <a:r>
              <a:rPr lang="en-US" sz="3600" dirty="0"/>
              <a:t>. </a:t>
            </a:r>
            <a:r>
              <a:rPr lang="en-US" sz="3600" dirty="0" err="1"/>
              <a:t>Ayrıca</a:t>
            </a:r>
            <a:r>
              <a:rPr lang="en-US" sz="3600" dirty="0"/>
              <a:t> </a:t>
            </a:r>
            <a:r>
              <a:rPr lang="en-US" sz="3600" dirty="0" err="1"/>
              <a:t>bu</a:t>
            </a:r>
            <a:r>
              <a:rPr lang="en-US" sz="3600" dirty="0"/>
              <a:t> </a:t>
            </a:r>
            <a:r>
              <a:rPr lang="en-US" sz="3600" dirty="0" err="1"/>
              <a:t>öğrencilerin</a:t>
            </a:r>
            <a:r>
              <a:rPr lang="en-US" sz="3600" dirty="0"/>
              <a:t> </a:t>
            </a:r>
            <a:r>
              <a:rPr lang="en-US" sz="3600" dirty="0" err="1"/>
              <a:t>hiperglisemi</a:t>
            </a:r>
            <a:r>
              <a:rPr lang="en-US" sz="3600" dirty="0"/>
              <a:t> (</a:t>
            </a:r>
            <a:r>
              <a:rPr lang="en-US" sz="3600" dirty="0" err="1"/>
              <a:t>şekerinin</a:t>
            </a:r>
            <a:r>
              <a:rPr lang="en-US" sz="3600" dirty="0"/>
              <a:t> </a:t>
            </a:r>
            <a:r>
              <a:rPr lang="en-US" sz="3600" dirty="0" err="1"/>
              <a:t>yükselmesi</a:t>
            </a:r>
            <a:r>
              <a:rPr lang="en-US" sz="3600" dirty="0"/>
              <a:t>) </a:t>
            </a:r>
            <a:r>
              <a:rPr lang="en-US" sz="3600" dirty="0" err="1"/>
              <a:t>durumunda</a:t>
            </a:r>
            <a:r>
              <a:rPr lang="en-US" sz="3600" dirty="0"/>
              <a:t> </a:t>
            </a:r>
            <a:r>
              <a:rPr lang="en-US" sz="3600" dirty="0" err="1"/>
              <a:t>oluşabilecek</a:t>
            </a:r>
            <a:r>
              <a:rPr lang="en-US" sz="3600" dirty="0"/>
              <a:t> </a:t>
            </a:r>
            <a:r>
              <a:rPr lang="en-US" sz="3600" dirty="0" err="1"/>
              <a:t>yoğun</a:t>
            </a:r>
            <a:r>
              <a:rPr lang="en-US" sz="3600" dirty="0"/>
              <a:t> </a:t>
            </a:r>
            <a:r>
              <a:rPr lang="en-US" sz="3600" dirty="0" err="1"/>
              <a:t>tuvalet</a:t>
            </a:r>
            <a:r>
              <a:rPr lang="en-US" sz="3600" dirty="0"/>
              <a:t> </a:t>
            </a:r>
            <a:r>
              <a:rPr lang="en-US" sz="3600" dirty="0" err="1"/>
              <a:t>ihtiyacının</a:t>
            </a:r>
            <a:r>
              <a:rPr lang="en-US" sz="3600" dirty="0"/>
              <a:t> salon </a:t>
            </a:r>
            <a:r>
              <a:rPr lang="en-US" sz="3600" dirty="0" err="1"/>
              <a:t>gözetmeninin</a:t>
            </a:r>
            <a:r>
              <a:rPr lang="en-US" sz="3600" dirty="0"/>
              <a:t> </a:t>
            </a:r>
            <a:r>
              <a:rPr lang="en-US" sz="3600" dirty="0" err="1"/>
              <a:t>eşliğinde</a:t>
            </a:r>
            <a:r>
              <a:rPr lang="en-US" sz="3600" dirty="0"/>
              <a:t> </a:t>
            </a:r>
            <a:r>
              <a:rPr lang="en-US" sz="3600" dirty="0" err="1"/>
              <a:t>giderilebilmesi</a:t>
            </a:r>
            <a:r>
              <a:rPr lang="en-US" sz="3600" dirty="0"/>
              <a:t> </a:t>
            </a:r>
            <a:r>
              <a:rPr lang="en-US" sz="3600" dirty="0" err="1"/>
              <a:t>için</a:t>
            </a:r>
            <a:r>
              <a:rPr lang="en-US" sz="3600" dirty="0"/>
              <a:t> </a:t>
            </a:r>
            <a:r>
              <a:rPr lang="en-US" sz="3600" dirty="0" err="1"/>
              <a:t>izin</a:t>
            </a:r>
            <a:r>
              <a:rPr lang="en-US" sz="3600" dirty="0"/>
              <a:t> </a:t>
            </a:r>
            <a:r>
              <a:rPr lang="en-US" sz="3600" dirty="0" err="1"/>
              <a:t>verilecektir</a:t>
            </a:r>
            <a:r>
              <a:rPr lang="en-US" sz="3600" dirty="0"/>
              <a:t>.</a:t>
            </a:r>
            <a:endParaRPr lang="tr-TR" sz="3600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88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1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Ö</a:t>
            </a:r>
            <a:r>
              <a:rPr lang="en-US" dirty="0" err="1" smtClean="0"/>
              <a:t>zel</a:t>
            </a:r>
            <a:r>
              <a:rPr lang="en-US" dirty="0" smtClean="0"/>
              <a:t> </a:t>
            </a:r>
            <a:r>
              <a:rPr lang="en-US" dirty="0" err="1"/>
              <a:t>eğitime</a:t>
            </a:r>
            <a:r>
              <a:rPr lang="en-US" dirty="0"/>
              <a:t> </a:t>
            </a:r>
            <a:r>
              <a:rPr lang="en-US" dirty="0" err="1"/>
              <a:t>ihtiyacı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alacakları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hizmetinden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55 (</a:t>
            </a:r>
            <a:r>
              <a:rPr lang="en-US" dirty="0" err="1"/>
              <a:t>elli</a:t>
            </a:r>
            <a:r>
              <a:rPr lang="en-US" dirty="0"/>
              <a:t> </a:t>
            </a:r>
            <a:r>
              <a:rPr lang="en-US" dirty="0" err="1"/>
              <a:t>beş</a:t>
            </a:r>
            <a:r>
              <a:rPr lang="en-US" dirty="0"/>
              <a:t>) </a:t>
            </a:r>
            <a:r>
              <a:rPr lang="en-US" dirty="0" err="1"/>
              <a:t>dakika</a:t>
            </a:r>
            <a:r>
              <a:rPr lang="en-US" dirty="0"/>
              <a:t>,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yazılıları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dinlenme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15 (on </a:t>
            </a:r>
            <a:r>
              <a:rPr lang="en-US" dirty="0" err="1"/>
              <a:t>beş</a:t>
            </a:r>
            <a:r>
              <a:rPr lang="en-US" dirty="0"/>
              <a:t>)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olacaktır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endParaRPr lang="tr-TR" sz="1000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7544" y="3868553"/>
            <a:ext cx="8229600" cy="2272444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Sınavların</a:t>
            </a:r>
            <a:r>
              <a:rPr lang="en-US" dirty="0" smtClean="0"/>
              <a:t> </a:t>
            </a:r>
            <a:r>
              <a:rPr lang="en-US" dirty="0" err="1" smtClean="0"/>
              <a:t>gerçekleştirileceği</a:t>
            </a:r>
            <a:r>
              <a:rPr lang="en-US" dirty="0" smtClean="0"/>
              <a:t> her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dersin</a:t>
            </a:r>
            <a:r>
              <a:rPr lang="en-US" dirty="0" smtClean="0"/>
              <a:t> </a:t>
            </a:r>
            <a:r>
              <a:rPr lang="en-US" dirty="0" err="1" smtClean="0"/>
              <a:t>sınavı</a:t>
            </a:r>
            <a:r>
              <a:rPr lang="en-US" dirty="0" smtClean="0"/>
              <a:t> </a:t>
            </a:r>
            <a:r>
              <a:rPr lang="en-US" dirty="0" err="1" smtClean="0"/>
              <a:t>yurtiçi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yurtdışı</a:t>
            </a:r>
            <a:r>
              <a:rPr lang="en-US" dirty="0" smtClean="0"/>
              <a:t> </a:t>
            </a:r>
            <a:r>
              <a:rPr lang="en-US" dirty="0" err="1" smtClean="0"/>
              <a:t>sınav</a:t>
            </a:r>
            <a:r>
              <a:rPr lang="en-US" dirty="0" smtClean="0"/>
              <a:t> </a:t>
            </a:r>
            <a:r>
              <a:rPr lang="en-US" dirty="0" err="1" smtClean="0"/>
              <a:t>merkezlerinde</a:t>
            </a:r>
            <a:r>
              <a:rPr lang="en-US" dirty="0" smtClean="0"/>
              <a:t>, </a:t>
            </a:r>
            <a:r>
              <a:rPr lang="en-US" dirty="0" err="1" smtClean="0"/>
              <a:t>Türkiye</a:t>
            </a:r>
            <a:r>
              <a:rPr lang="en-US" dirty="0" smtClean="0"/>
              <a:t> </a:t>
            </a:r>
            <a:r>
              <a:rPr lang="en-US" dirty="0" err="1" smtClean="0"/>
              <a:t>saati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09.00, 10.10 </a:t>
            </a:r>
            <a:r>
              <a:rPr lang="en-US" dirty="0" err="1" smtClean="0"/>
              <a:t>ve</a:t>
            </a:r>
            <a:r>
              <a:rPr lang="en-US" dirty="0" smtClean="0"/>
              <a:t> 11.20'de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başlayacak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tamamlanacaktır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7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060848"/>
            <a:ext cx="3456384" cy="18002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ÖRNEK ÖĞRENCİ YOKLAMA LİSTESİ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968552" cy="622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şağı Ok 4"/>
          <p:cNvSpPr/>
          <p:nvPr/>
        </p:nvSpPr>
        <p:spPr>
          <a:xfrm>
            <a:off x="6012160" y="2492896"/>
            <a:ext cx="1136374" cy="1800200"/>
          </a:xfrm>
          <a:prstGeom prst="downArrow">
            <a:avLst/>
          </a:prstGeom>
          <a:solidFill>
            <a:srgbClr val="FF0000"/>
          </a:solidFill>
          <a:effectLst>
            <a:glow rad="127000">
              <a:schemeClr val="accent1">
                <a:alpha val="68000"/>
              </a:schemeClr>
            </a:glow>
            <a:outerShdw blurRad="50800" dist="50800" dir="5400000" algn="ctr" rotWithShape="0">
              <a:srgbClr val="000000">
                <a:alpha val="60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dirty="0" smtClean="0"/>
              <a:t>Tutanak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8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3168352" cy="18722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Sınıf Oturma Planı 1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6085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6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3168352" cy="1574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Sınıf Oturma Planı 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525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5536" y="2276873"/>
            <a:ext cx="3528392" cy="216024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Sınıf Oturma Planı 3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5365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3000" b="1" dirty="0" smtClean="0">
                <a:latin typeface="Times New Roman" pitchFamily="18" charset="0"/>
                <a:cs typeface="Times New Roman" pitchFamily="18" charset="0"/>
              </a:rPr>
              <a:t>Örnek Kitapçık Dağıtımı ve Kodlaması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2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2000" b="1">
                <a:solidFill>
                  <a:srgbClr val="4D4D4D"/>
                </a:solidFill>
                <a:latin typeface="Arial Narrow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b="1">
                <a:solidFill>
                  <a:srgbClr val="4D4D4D"/>
                </a:solidFill>
                <a:latin typeface="Arial Narrow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1600" b="1">
                <a:solidFill>
                  <a:srgbClr val="4D4D4D"/>
                </a:solidFill>
                <a:latin typeface="Arial Narrow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1400" b="1">
                <a:solidFill>
                  <a:srgbClr val="4D4D4D"/>
                </a:solidFill>
                <a:latin typeface="Arial Narrow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ORTAK SINAVLAR BİRİNCİ GÜN OTURUMU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15" y="1765975"/>
            <a:ext cx="7779170" cy="419441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2000" b="1">
                <a:solidFill>
                  <a:srgbClr val="4D4D4D"/>
                </a:solidFill>
                <a:latin typeface="Arial Narrow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b="1">
                <a:solidFill>
                  <a:srgbClr val="4D4D4D"/>
                </a:solidFill>
                <a:latin typeface="Arial Narrow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1600" b="1">
                <a:solidFill>
                  <a:srgbClr val="4D4D4D"/>
                </a:solidFill>
                <a:latin typeface="Arial Narrow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1400" b="1">
                <a:solidFill>
                  <a:srgbClr val="4D4D4D"/>
                </a:solidFill>
                <a:latin typeface="Arial Narrow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4D4D4D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ORTAK SINAVLAR İKİNCİ GÜN OTURUMU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63" y="1729396"/>
            <a:ext cx="7773074" cy="426757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60640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endParaRPr lang="tr-TR" sz="3000" dirty="0" smtClean="0"/>
          </a:p>
          <a:p>
            <a:pPr algn="just"/>
            <a:r>
              <a:rPr lang="en-US" sz="3000" dirty="0" err="1" smtClean="0"/>
              <a:t>Ortak</a:t>
            </a:r>
            <a:r>
              <a:rPr lang="en-US" sz="3000" dirty="0" smtClean="0"/>
              <a:t> </a:t>
            </a:r>
            <a:r>
              <a:rPr lang="en-US" sz="3000" dirty="0" err="1"/>
              <a:t>Sınavların</a:t>
            </a:r>
            <a:r>
              <a:rPr lang="en-US" sz="3000" dirty="0"/>
              <a:t> </a:t>
            </a:r>
            <a:r>
              <a:rPr lang="en-US" sz="3000" dirty="0" err="1"/>
              <a:t>yapılacağı</a:t>
            </a:r>
            <a:r>
              <a:rPr lang="en-US" sz="3000" dirty="0"/>
              <a:t> </a:t>
            </a:r>
            <a:r>
              <a:rPr lang="en-US" sz="3000" dirty="0" err="1"/>
              <a:t>derslere</a:t>
            </a:r>
            <a:r>
              <a:rPr lang="en-US" sz="3000" dirty="0"/>
              <a:t> </a:t>
            </a:r>
            <a:r>
              <a:rPr lang="en-US" sz="3000" dirty="0" err="1"/>
              <a:t>ait</a:t>
            </a:r>
            <a:r>
              <a:rPr lang="en-US" sz="3000" dirty="0"/>
              <a:t> </a:t>
            </a:r>
            <a:r>
              <a:rPr lang="en-US" sz="3000" dirty="0" err="1"/>
              <a:t>sınav</a:t>
            </a:r>
            <a:r>
              <a:rPr lang="en-US" sz="3000" dirty="0"/>
              <a:t> </a:t>
            </a:r>
            <a:r>
              <a:rPr lang="en-US" sz="3000" dirty="0" err="1"/>
              <a:t>evrakı</a:t>
            </a:r>
            <a:r>
              <a:rPr lang="en-US" sz="3000" dirty="0"/>
              <a:t> </a:t>
            </a:r>
            <a:r>
              <a:rPr lang="en-US" sz="3000" dirty="0" err="1"/>
              <a:t>ayrı</a:t>
            </a:r>
            <a:r>
              <a:rPr lang="en-US" sz="3000" dirty="0"/>
              <a:t> </a:t>
            </a:r>
            <a:r>
              <a:rPr lang="en-US" sz="3000" dirty="0" err="1"/>
              <a:t>ayrı</a:t>
            </a:r>
            <a:r>
              <a:rPr lang="en-US" sz="3000" dirty="0"/>
              <a:t> </a:t>
            </a:r>
            <a:r>
              <a:rPr lang="en-US" sz="3000" dirty="0" err="1"/>
              <a:t>poşetlenmiş</a:t>
            </a:r>
            <a:r>
              <a:rPr lang="en-US" sz="3000" dirty="0"/>
              <a:t> </a:t>
            </a:r>
            <a:r>
              <a:rPr lang="en-US" sz="3000" dirty="0" err="1"/>
              <a:t>olup</a:t>
            </a:r>
            <a:r>
              <a:rPr lang="en-US" sz="3000" dirty="0"/>
              <a:t>, </a:t>
            </a:r>
            <a:r>
              <a:rPr lang="en-US" sz="3000" dirty="0" err="1"/>
              <a:t>poşetlerin</a:t>
            </a:r>
            <a:r>
              <a:rPr lang="en-US" sz="3000" dirty="0"/>
              <a:t> </a:t>
            </a:r>
            <a:r>
              <a:rPr lang="en-US" sz="3000" dirty="0" err="1"/>
              <a:t>üzerinde</a:t>
            </a:r>
            <a:r>
              <a:rPr lang="en-US" sz="3000" dirty="0"/>
              <a:t> </a:t>
            </a:r>
            <a:r>
              <a:rPr lang="en-US" sz="3000" dirty="0" err="1"/>
              <a:t>yer</a:t>
            </a:r>
            <a:r>
              <a:rPr lang="en-US" sz="3000" dirty="0"/>
              <a:t> </a:t>
            </a:r>
            <a:r>
              <a:rPr lang="en-US" sz="3000" dirty="0" err="1"/>
              <a:t>alan</a:t>
            </a:r>
            <a:r>
              <a:rPr lang="en-US" sz="3000" dirty="0"/>
              <a:t> </a:t>
            </a:r>
            <a:r>
              <a:rPr lang="en-US" sz="3000" dirty="0" err="1"/>
              <a:t>etikette</a:t>
            </a:r>
            <a:r>
              <a:rPr lang="en-US" sz="3000" dirty="0"/>
              <a:t> </a:t>
            </a:r>
            <a:r>
              <a:rPr lang="en-US" sz="3000" dirty="0" err="1"/>
              <a:t>ait</a:t>
            </a:r>
            <a:r>
              <a:rPr lang="en-US" sz="3000" dirty="0"/>
              <a:t> </a:t>
            </a:r>
            <a:r>
              <a:rPr lang="en-US" sz="3000" dirty="0" err="1"/>
              <a:t>olduğu</a:t>
            </a:r>
            <a:r>
              <a:rPr lang="en-US" sz="3000" dirty="0"/>
              <a:t> </a:t>
            </a:r>
            <a:r>
              <a:rPr lang="en-US" sz="3000" dirty="0" err="1"/>
              <a:t>ders</a:t>
            </a:r>
            <a:r>
              <a:rPr lang="en-US" sz="3000" dirty="0"/>
              <a:t> </a:t>
            </a:r>
            <a:r>
              <a:rPr lang="en-US" sz="3000" dirty="0" err="1" smtClean="0"/>
              <a:t>belirlenmiştir</a:t>
            </a:r>
            <a:r>
              <a:rPr lang="en-US" sz="3000" dirty="0" smtClean="0"/>
              <a:t>.</a:t>
            </a:r>
            <a:endParaRPr lang="tr-TR" sz="3000" dirty="0" smtClean="0"/>
          </a:p>
          <a:p>
            <a:pPr algn="just"/>
            <a:endParaRPr lang="tr-TR" sz="1000" dirty="0" smtClean="0"/>
          </a:p>
          <a:p>
            <a:pPr algn="just"/>
            <a:r>
              <a:rPr lang="tr-TR" sz="3000" dirty="0" smtClean="0"/>
              <a:t>H</a:t>
            </a:r>
            <a:r>
              <a:rPr lang="en-US" sz="3000" dirty="0" err="1" smtClean="0"/>
              <a:t>er</a:t>
            </a:r>
            <a:r>
              <a:rPr lang="en-US" sz="3000" dirty="0" smtClean="0"/>
              <a:t> </a:t>
            </a:r>
            <a:r>
              <a:rPr lang="en-US" sz="3000" dirty="0" err="1"/>
              <a:t>bir</a:t>
            </a:r>
            <a:r>
              <a:rPr lang="en-US" sz="3000" dirty="0"/>
              <a:t> </a:t>
            </a:r>
            <a:r>
              <a:rPr lang="en-US" sz="3000" dirty="0" err="1"/>
              <a:t>ders</a:t>
            </a:r>
            <a:r>
              <a:rPr lang="en-US" sz="3000" dirty="0"/>
              <a:t> </a:t>
            </a:r>
            <a:r>
              <a:rPr lang="en-US" sz="3000" dirty="0" err="1"/>
              <a:t>yazılısı</a:t>
            </a:r>
            <a:r>
              <a:rPr lang="en-US" sz="3000" dirty="0"/>
              <a:t> </a:t>
            </a:r>
            <a:r>
              <a:rPr lang="en-US" sz="3000" dirty="0" err="1"/>
              <a:t>poşetinin</a:t>
            </a:r>
            <a:r>
              <a:rPr lang="en-US" sz="3000" dirty="0"/>
              <a:t> </a:t>
            </a:r>
            <a:r>
              <a:rPr lang="en-US" sz="3000" dirty="0" err="1"/>
              <a:t>içerisinde</a:t>
            </a:r>
            <a:r>
              <a:rPr lang="en-US" sz="3000" dirty="0"/>
              <a:t> de </a:t>
            </a:r>
            <a:r>
              <a:rPr lang="en-US" sz="3000" dirty="0" err="1"/>
              <a:t>sınav</a:t>
            </a:r>
            <a:r>
              <a:rPr lang="en-US" sz="3000" dirty="0"/>
              <a:t> </a:t>
            </a:r>
            <a:r>
              <a:rPr lang="en-US" sz="3000" dirty="0" err="1"/>
              <a:t>yapılacak</a:t>
            </a:r>
            <a:r>
              <a:rPr lang="en-US" sz="3000" dirty="0"/>
              <a:t> </a:t>
            </a:r>
            <a:r>
              <a:rPr lang="en-US" sz="3000" dirty="0" err="1"/>
              <a:t>sınıf</a:t>
            </a:r>
            <a:r>
              <a:rPr lang="en-US" sz="3000" dirty="0"/>
              <a:t> </a:t>
            </a:r>
            <a:r>
              <a:rPr lang="en-US" sz="3000" dirty="0" err="1"/>
              <a:t>sayısı</a:t>
            </a:r>
            <a:r>
              <a:rPr lang="en-US" sz="3000" dirty="0"/>
              <a:t> </a:t>
            </a:r>
            <a:r>
              <a:rPr lang="en-US" sz="3000" dirty="0" err="1"/>
              <a:t>kadar</a:t>
            </a:r>
            <a:r>
              <a:rPr lang="en-US" sz="3000" dirty="0"/>
              <a:t> alt </a:t>
            </a:r>
            <a:r>
              <a:rPr lang="en-US" sz="3000" dirty="0" err="1"/>
              <a:t>poşet</a:t>
            </a:r>
            <a:r>
              <a:rPr lang="en-US" sz="3000" dirty="0"/>
              <a:t> </a:t>
            </a:r>
            <a:r>
              <a:rPr lang="en-US" sz="3000" dirty="0" err="1"/>
              <a:t>bulunmaktadır</a:t>
            </a:r>
            <a:r>
              <a:rPr lang="en-US" sz="3000" dirty="0"/>
              <a:t>. Her </a:t>
            </a:r>
            <a:r>
              <a:rPr lang="en-US" sz="3000" dirty="0" err="1"/>
              <a:t>sınav</a:t>
            </a:r>
            <a:r>
              <a:rPr lang="en-US" sz="3000" dirty="0"/>
              <a:t> </a:t>
            </a:r>
            <a:r>
              <a:rPr lang="en-US" sz="3000" dirty="0" err="1"/>
              <a:t>için</a:t>
            </a:r>
            <a:r>
              <a:rPr lang="en-US" sz="3000" dirty="0"/>
              <a:t> o </a:t>
            </a:r>
            <a:r>
              <a:rPr lang="en-US" sz="3000" dirty="0" err="1"/>
              <a:t>derse</a:t>
            </a:r>
            <a:r>
              <a:rPr lang="en-US" sz="3000" dirty="0"/>
              <a:t> </a:t>
            </a:r>
            <a:r>
              <a:rPr lang="en-US" sz="3000" dirty="0" err="1"/>
              <a:t>ait</a:t>
            </a:r>
            <a:r>
              <a:rPr lang="en-US" sz="3000" dirty="0"/>
              <a:t> </a:t>
            </a:r>
            <a:r>
              <a:rPr lang="en-US" sz="3000" dirty="0" err="1"/>
              <a:t>sınav</a:t>
            </a:r>
            <a:r>
              <a:rPr lang="en-US" sz="3000" dirty="0"/>
              <a:t> </a:t>
            </a:r>
            <a:r>
              <a:rPr lang="en-US" sz="3000" dirty="0" err="1"/>
              <a:t>evrakı</a:t>
            </a:r>
            <a:r>
              <a:rPr lang="en-US" sz="3000" dirty="0"/>
              <a:t> </a:t>
            </a:r>
            <a:r>
              <a:rPr lang="en-US" sz="3000" dirty="0" err="1"/>
              <a:t>poşeti</a:t>
            </a:r>
            <a:r>
              <a:rPr lang="en-US" sz="3000" dirty="0"/>
              <a:t>, </a:t>
            </a:r>
            <a:r>
              <a:rPr lang="en-US" sz="3000" dirty="0" err="1"/>
              <a:t>süresi</a:t>
            </a:r>
            <a:r>
              <a:rPr lang="en-US" sz="3000" dirty="0"/>
              <a:t> </a:t>
            </a:r>
            <a:r>
              <a:rPr lang="en-US" sz="3000" dirty="0" err="1"/>
              <a:t>içerisinde</a:t>
            </a:r>
            <a:r>
              <a:rPr lang="en-US" sz="3000" dirty="0"/>
              <a:t> </a:t>
            </a:r>
            <a:r>
              <a:rPr lang="en-US" sz="3000" dirty="0" err="1"/>
              <a:t>açılıp</a:t>
            </a:r>
            <a:r>
              <a:rPr lang="en-US" sz="3000" dirty="0"/>
              <a:t> </a:t>
            </a:r>
            <a:r>
              <a:rPr lang="en-US" sz="3000" dirty="0" err="1"/>
              <a:t>kapatılacaktır</a:t>
            </a:r>
            <a:r>
              <a:rPr lang="en-US" sz="3000" dirty="0"/>
              <a:t>. </a:t>
            </a:r>
            <a:r>
              <a:rPr lang="en-US" sz="3000" dirty="0" err="1"/>
              <a:t>Farklı</a:t>
            </a:r>
            <a:r>
              <a:rPr lang="en-US" sz="3000" dirty="0"/>
              <a:t> </a:t>
            </a:r>
            <a:r>
              <a:rPr lang="en-US" sz="3000" dirty="0" err="1"/>
              <a:t>ders</a:t>
            </a:r>
            <a:r>
              <a:rPr lang="en-US" sz="3000" dirty="0"/>
              <a:t> </a:t>
            </a:r>
            <a:r>
              <a:rPr lang="en-US" sz="3000" dirty="0" err="1"/>
              <a:t>yazılısına</a:t>
            </a:r>
            <a:r>
              <a:rPr lang="en-US" sz="3000" dirty="0"/>
              <a:t> </a:t>
            </a:r>
            <a:r>
              <a:rPr lang="en-US" sz="3000" dirty="0" err="1"/>
              <a:t>ait</a:t>
            </a:r>
            <a:r>
              <a:rPr lang="en-US" sz="3000" dirty="0"/>
              <a:t> </a:t>
            </a:r>
            <a:r>
              <a:rPr lang="en-US" sz="3000" dirty="0" err="1"/>
              <a:t>sınav</a:t>
            </a:r>
            <a:r>
              <a:rPr lang="en-US" sz="3000" dirty="0"/>
              <a:t> </a:t>
            </a:r>
            <a:r>
              <a:rPr lang="en-US" sz="3000" dirty="0" err="1"/>
              <a:t>evrakının</a:t>
            </a:r>
            <a:r>
              <a:rPr lang="en-US" sz="3000" dirty="0"/>
              <a:t> </a:t>
            </a:r>
            <a:r>
              <a:rPr lang="en-US" sz="3000" dirty="0" err="1"/>
              <a:t>bulunduğu</a:t>
            </a:r>
            <a:r>
              <a:rPr lang="en-US" sz="3000" dirty="0"/>
              <a:t> </a:t>
            </a:r>
            <a:r>
              <a:rPr lang="en-US" sz="3000" dirty="0" err="1"/>
              <a:t>poşetler</a:t>
            </a:r>
            <a:r>
              <a:rPr lang="en-US" sz="3000" dirty="0"/>
              <a:t> </a:t>
            </a:r>
            <a:r>
              <a:rPr lang="en-US" sz="3000" dirty="0" err="1"/>
              <a:t>kendi</a:t>
            </a:r>
            <a:r>
              <a:rPr lang="en-US" sz="3000" dirty="0"/>
              <a:t> </a:t>
            </a:r>
            <a:r>
              <a:rPr lang="en-US" sz="3000" dirty="0" err="1"/>
              <a:t>oturumu</a:t>
            </a:r>
            <a:r>
              <a:rPr lang="en-US" sz="3000" dirty="0"/>
              <a:t> </a:t>
            </a:r>
            <a:r>
              <a:rPr lang="en-US" sz="3000" dirty="0" err="1"/>
              <a:t>haricinde</a:t>
            </a:r>
            <a:r>
              <a:rPr lang="en-US" sz="3000" dirty="0"/>
              <a:t> </a:t>
            </a:r>
            <a:r>
              <a:rPr lang="en-US" sz="3000" b="1" u="sng" dirty="0" err="1">
                <a:solidFill>
                  <a:srgbClr val="FF0000"/>
                </a:solidFill>
              </a:rPr>
              <a:t>kesinlikle</a:t>
            </a:r>
            <a:r>
              <a:rPr lang="en-US" sz="3000" dirty="0"/>
              <a:t> </a:t>
            </a:r>
            <a:r>
              <a:rPr lang="en-US" sz="3000" dirty="0" err="1"/>
              <a:t>açılmayacaktır</a:t>
            </a:r>
            <a:r>
              <a:rPr lang="en-US" sz="3000" dirty="0"/>
              <a:t>. </a:t>
            </a:r>
            <a:endParaRPr lang="tr-TR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07841" y="4077072"/>
            <a:ext cx="8229600" cy="1944216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900" dirty="0" smtClean="0"/>
          </a:p>
        </p:txBody>
      </p:sp>
    </p:spTree>
    <p:extLst>
      <p:ext uri="{BB962C8B-B14F-4D97-AF65-F5344CB8AC3E}">
        <p14:creationId xmlns:p14="http://schemas.microsoft.com/office/powerpoint/2010/main" val="18869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184577"/>
          </a:xfrm>
          <a:noFill/>
          <a:ln w="50800">
            <a:solidFill>
              <a:schemeClr val="tx1"/>
            </a:solidFill>
          </a:ln>
        </p:spPr>
        <p:txBody>
          <a:bodyPr/>
          <a:lstStyle/>
          <a:p>
            <a:endParaRPr lang="tr-TR" altLang="tr-TR" dirty="0" smtClean="0"/>
          </a:p>
          <a:p>
            <a:r>
              <a:rPr lang="en-US" altLang="tr-TR" dirty="0" err="1" smtClean="0"/>
              <a:t>Geçerli</a:t>
            </a:r>
            <a:r>
              <a:rPr lang="en-US" altLang="tr-TR" dirty="0" smtClean="0"/>
              <a:t> </a:t>
            </a:r>
            <a:r>
              <a:rPr lang="en-US" altLang="tr-TR" dirty="0" err="1"/>
              <a:t>mazereti</a:t>
            </a:r>
            <a:r>
              <a:rPr lang="en-US" altLang="tr-TR" dirty="0"/>
              <a:t> </a:t>
            </a:r>
            <a:r>
              <a:rPr lang="en-US" altLang="tr-TR" dirty="0" err="1"/>
              <a:t>olmadan</a:t>
            </a:r>
            <a:r>
              <a:rPr lang="en-US" altLang="tr-TR" dirty="0"/>
              <a:t> </a:t>
            </a:r>
            <a:r>
              <a:rPr lang="en-US" altLang="tr-TR" dirty="0" err="1"/>
              <a:t>ortak</a:t>
            </a:r>
            <a:r>
              <a:rPr lang="en-US" altLang="tr-TR" dirty="0"/>
              <a:t> </a:t>
            </a:r>
            <a:r>
              <a:rPr lang="en-US" altLang="tr-TR" dirty="0" err="1"/>
              <a:t>sınav</a:t>
            </a:r>
            <a:r>
              <a:rPr lang="en-US" altLang="tr-TR" dirty="0"/>
              <a:t>/</a:t>
            </a:r>
            <a:r>
              <a:rPr lang="en-US" altLang="tr-TR" dirty="0" err="1"/>
              <a:t>sınavlara</a:t>
            </a:r>
            <a:r>
              <a:rPr lang="en-US" altLang="tr-TR" dirty="0"/>
              <a:t> </a:t>
            </a:r>
            <a:r>
              <a:rPr lang="en-US" altLang="tr-TR" dirty="0" err="1"/>
              <a:t>katılmayan</a:t>
            </a:r>
            <a:r>
              <a:rPr lang="en-US" altLang="tr-TR" dirty="0"/>
              <a:t> </a:t>
            </a:r>
            <a:r>
              <a:rPr lang="en-US" altLang="tr-TR" dirty="0" err="1"/>
              <a:t>öğrencilerin</a:t>
            </a:r>
            <a:r>
              <a:rPr lang="en-US" altLang="tr-TR" dirty="0"/>
              <a:t>, o </a:t>
            </a:r>
            <a:r>
              <a:rPr lang="en-US" altLang="tr-TR" dirty="0" err="1"/>
              <a:t>derse</a:t>
            </a:r>
            <a:r>
              <a:rPr lang="en-US" altLang="tr-TR" dirty="0"/>
              <a:t> </a:t>
            </a:r>
            <a:r>
              <a:rPr lang="en-US" altLang="tr-TR" dirty="0" err="1"/>
              <a:t>ait</a:t>
            </a:r>
            <a:r>
              <a:rPr lang="en-US" altLang="tr-TR" dirty="0"/>
              <a:t> </a:t>
            </a:r>
            <a:r>
              <a:rPr lang="en-US" altLang="tr-TR" dirty="0" err="1"/>
              <a:t>sınav</a:t>
            </a:r>
            <a:r>
              <a:rPr lang="en-US" altLang="tr-TR" dirty="0"/>
              <a:t> </a:t>
            </a:r>
            <a:r>
              <a:rPr lang="en-US" altLang="tr-TR" dirty="0" err="1"/>
              <a:t>puanı</a:t>
            </a:r>
            <a:r>
              <a:rPr lang="en-US" altLang="tr-TR" dirty="0"/>
              <a:t> </a:t>
            </a:r>
            <a:r>
              <a:rPr lang="en-US" altLang="tr-TR" dirty="0">
                <a:solidFill>
                  <a:srgbClr val="FF0000"/>
                </a:solidFill>
              </a:rPr>
              <a:t>0 (</a:t>
            </a:r>
            <a:r>
              <a:rPr lang="en-US" altLang="tr-TR" dirty="0" err="1">
                <a:solidFill>
                  <a:srgbClr val="FF0000"/>
                </a:solidFill>
              </a:rPr>
              <a:t>sıfır</a:t>
            </a:r>
            <a:r>
              <a:rPr lang="en-US" altLang="tr-TR" dirty="0">
                <a:solidFill>
                  <a:srgbClr val="FF0000"/>
                </a:solidFill>
              </a:rPr>
              <a:t>) </a:t>
            </a:r>
            <a:r>
              <a:rPr lang="en-US" altLang="tr-TR" dirty="0" err="1"/>
              <a:t>olarak</a:t>
            </a:r>
            <a:r>
              <a:rPr lang="en-US" altLang="tr-TR" dirty="0"/>
              <a:t> </a:t>
            </a:r>
            <a:r>
              <a:rPr lang="en-US" altLang="tr-TR" dirty="0" err="1"/>
              <a:t>değerlendirilecek</a:t>
            </a:r>
            <a:r>
              <a:rPr lang="en-US" altLang="tr-TR" dirty="0"/>
              <a:t>, e-</a:t>
            </a:r>
            <a:r>
              <a:rPr lang="en-US" altLang="tr-TR" dirty="0" err="1"/>
              <a:t>Okul</a:t>
            </a:r>
            <a:r>
              <a:rPr lang="en-US" altLang="tr-TR" dirty="0"/>
              <a:t> </a:t>
            </a:r>
            <a:r>
              <a:rPr lang="en-US" altLang="tr-TR" dirty="0" err="1"/>
              <a:t>Sisteminde</a:t>
            </a:r>
            <a:r>
              <a:rPr lang="en-US" altLang="tr-TR" dirty="0"/>
              <a:t> </a:t>
            </a:r>
            <a:r>
              <a:rPr lang="en-US" altLang="tr-TR" dirty="0" err="1"/>
              <a:t>ortak</a:t>
            </a:r>
            <a:r>
              <a:rPr lang="en-US" altLang="tr-TR" dirty="0"/>
              <a:t> </a:t>
            </a:r>
            <a:r>
              <a:rPr lang="en-US" altLang="tr-TR" dirty="0" err="1"/>
              <a:t>sınav</a:t>
            </a:r>
            <a:r>
              <a:rPr lang="en-US" altLang="tr-TR" dirty="0"/>
              <a:t> </a:t>
            </a:r>
            <a:r>
              <a:rPr lang="en-US" altLang="tr-TR" dirty="0" err="1"/>
              <a:t>sonuç</a:t>
            </a:r>
            <a:r>
              <a:rPr lang="en-US" altLang="tr-TR" dirty="0"/>
              <a:t> </a:t>
            </a:r>
            <a:r>
              <a:rPr lang="en-US" altLang="tr-TR" dirty="0" err="1"/>
              <a:t>hanesinde</a:t>
            </a:r>
            <a:r>
              <a:rPr lang="en-US" altLang="tr-TR" dirty="0"/>
              <a:t> </a:t>
            </a:r>
            <a:r>
              <a:rPr lang="en-US" altLang="tr-TR" dirty="0">
                <a:solidFill>
                  <a:srgbClr val="FF0000"/>
                </a:solidFill>
              </a:rPr>
              <a:t>(G) </a:t>
            </a:r>
            <a:r>
              <a:rPr lang="en-US" altLang="tr-TR" dirty="0" err="1"/>
              <a:t>olarak</a:t>
            </a:r>
            <a:r>
              <a:rPr lang="en-US" altLang="tr-TR" dirty="0"/>
              <a:t> </a:t>
            </a:r>
            <a:r>
              <a:rPr lang="en-US" altLang="tr-TR" dirty="0" err="1"/>
              <a:t>gösterilecek</a:t>
            </a:r>
            <a:r>
              <a:rPr lang="en-US" altLang="tr-TR" dirty="0"/>
              <a:t> </a:t>
            </a:r>
            <a:r>
              <a:rPr lang="en-US" altLang="tr-TR" dirty="0" err="1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ortalamaya</a:t>
            </a:r>
            <a:r>
              <a:rPr lang="en-US" altLang="tr-TR" dirty="0"/>
              <a:t> </a:t>
            </a:r>
            <a:r>
              <a:rPr lang="en-US" altLang="tr-TR" dirty="0" err="1"/>
              <a:t>dahil</a:t>
            </a:r>
            <a:r>
              <a:rPr lang="en-US" altLang="tr-TR" dirty="0"/>
              <a:t> </a:t>
            </a:r>
            <a:r>
              <a:rPr lang="en-US" altLang="tr-TR" dirty="0" err="1"/>
              <a:t>edilecektir</a:t>
            </a:r>
            <a:r>
              <a:rPr lang="en-US" altLang="tr-TR" dirty="0"/>
              <a:t>. </a:t>
            </a:r>
            <a:r>
              <a:rPr lang="en-US" altLang="tr-TR" dirty="0" err="1"/>
              <a:t>Veli</a:t>
            </a:r>
            <a:r>
              <a:rPr lang="en-US" altLang="tr-TR" dirty="0"/>
              <a:t>, </a:t>
            </a:r>
            <a:r>
              <a:rPr lang="en-US" altLang="tr-TR" dirty="0" err="1"/>
              <a:t>öğrencisinin</a:t>
            </a:r>
            <a:r>
              <a:rPr lang="en-US" altLang="tr-TR" dirty="0"/>
              <a:t> </a:t>
            </a:r>
            <a:r>
              <a:rPr lang="en-US" altLang="tr-TR" dirty="0" err="1"/>
              <a:t>ortak</a:t>
            </a:r>
            <a:r>
              <a:rPr lang="en-US" altLang="tr-TR" dirty="0"/>
              <a:t> </a:t>
            </a:r>
            <a:r>
              <a:rPr lang="en-US" altLang="tr-TR" dirty="0" err="1"/>
              <a:t>sınava</a:t>
            </a:r>
            <a:r>
              <a:rPr lang="en-US" altLang="tr-TR" dirty="0"/>
              <a:t> </a:t>
            </a:r>
            <a:r>
              <a:rPr lang="en-US" altLang="tr-TR" dirty="0" err="1"/>
              <a:t>katılamama</a:t>
            </a:r>
            <a:r>
              <a:rPr lang="en-US" altLang="tr-TR" dirty="0"/>
              <a:t> </a:t>
            </a:r>
            <a:r>
              <a:rPr lang="en-US" altLang="tr-TR" dirty="0" err="1"/>
              <a:t>sebebini</a:t>
            </a:r>
            <a:r>
              <a:rPr lang="en-US" altLang="tr-TR" dirty="0"/>
              <a:t>, </a:t>
            </a:r>
            <a:r>
              <a:rPr lang="en-US" altLang="tr-TR" dirty="0" err="1"/>
              <a:t>en</a:t>
            </a:r>
            <a:r>
              <a:rPr lang="en-US" altLang="tr-TR" dirty="0"/>
              <a:t> </a:t>
            </a:r>
            <a:r>
              <a:rPr lang="en-US" altLang="tr-TR" dirty="0" err="1"/>
              <a:t>geç</a:t>
            </a:r>
            <a:r>
              <a:rPr lang="en-US" altLang="tr-TR" dirty="0"/>
              <a:t> </a:t>
            </a:r>
            <a:r>
              <a:rPr lang="en-US" altLang="tr-TR" dirty="0" err="1"/>
              <a:t>sınavın</a:t>
            </a:r>
            <a:r>
              <a:rPr lang="en-US" altLang="tr-TR" dirty="0"/>
              <a:t> </a:t>
            </a:r>
            <a:r>
              <a:rPr lang="en-US" altLang="tr-TR" dirty="0" err="1"/>
              <a:t>tamamlandığı</a:t>
            </a:r>
            <a:r>
              <a:rPr lang="en-US" altLang="tr-TR" dirty="0"/>
              <a:t> </a:t>
            </a:r>
            <a:r>
              <a:rPr lang="en-US" altLang="tr-TR" dirty="0" err="1"/>
              <a:t>tarihten</a:t>
            </a:r>
            <a:r>
              <a:rPr lang="en-US" altLang="tr-TR" dirty="0"/>
              <a:t> </a:t>
            </a:r>
            <a:r>
              <a:rPr lang="en-US" altLang="tr-TR" dirty="0" err="1"/>
              <a:t>itibaren</a:t>
            </a:r>
            <a:r>
              <a:rPr lang="en-US" altLang="tr-TR" dirty="0"/>
              <a:t> </a:t>
            </a:r>
            <a:r>
              <a:rPr lang="en-US" altLang="tr-TR" dirty="0">
                <a:solidFill>
                  <a:srgbClr val="FF0000"/>
                </a:solidFill>
              </a:rPr>
              <a:t>5 (</a:t>
            </a:r>
            <a:r>
              <a:rPr lang="en-US" altLang="tr-TR" dirty="0" err="1">
                <a:solidFill>
                  <a:srgbClr val="FF0000"/>
                </a:solidFill>
              </a:rPr>
              <a:t>beş</a:t>
            </a:r>
            <a:r>
              <a:rPr lang="en-US" altLang="tr-TR" dirty="0">
                <a:solidFill>
                  <a:srgbClr val="FF0000"/>
                </a:solidFill>
              </a:rPr>
              <a:t>) </a:t>
            </a:r>
            <a:r>
              <a:rPr lang="en-US" altLang="tr-TR" dirty="0" err="1" smtClean="0"/>
              <a:t>gün</a:t>
            </a:r>
            <a:r>
              <a:rPr lang="en-US" altLang="tr-TR" dirty="0" smtClean="0"/>
              <a:t> </a:t>
            </a:r>
            <a:r>
              <a:rPr lang="en-US" altLang="tr-TR" dirty="0" err="1"/>
              <a:t>içinde</a:t>
            </a:r>
            <a:r>
              <a:rPr lang="en-US" altLang="tr-TR" dirty="0"/>
              <a:t> </a:t>
            </a:r>
            <a:r>
              <a:rPr lang="en-US" altLang="tr-TR" dirty="0" err="1"/>
              <a:t>okul</a:t>
            </a:r>
            <a:r>
              <a:rPr lang="en-US" altLang="tr-TR" dirty="0"/>
              <a:t> </a:t>
            </a:r>
            <a:r>
              <a:rPr lang="en-US" altLang="tr-TR" dirty="0" err="1"/>
              <a:t>yönetimine</a:t>
            </a:r>
            <a:r>
              <a:rPr lang="en-US" altLang="tr-TR" dirty="0"/>
              <a:t> </a:t>
            </a:r>
            <a:r>
              <a:rPr lang="en-US" altLang="tr-TR" dirty="0" err="1"/>
              <a:t>yazılı</a:t>
            </a:r>
            <a:r>
              <a:rPr lang="en-US" altLang="tr-TR" dirty="0"/>
              <a:t> </a:t>
            </a:r>
            <a:r>
              <a:rPr lang="en-US" altLang="tr-TR" dirty="0" err="1"/>
              <a:t>olarak</a:t>
            </a:r>
            <a:r>
              <a:rPr lang="en-US" altLang="tr-TR" dirty="0"/>
              <a:t> </a:t>
            </a:r>
            <a:r>
              <a:rPr lang="en-US" altLang="tr-TR" dirty="0" err="1"/>
              <a:t>bildirecektir</a:t>
            </a:r>
            <a:r>
              <a:rPr lang="en-US" altLang="tr-TR" dirty="0"/>
              <a:t>.</a:t>
            </a:r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2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Özel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2500</Words>
  <Application>Microsoft Office PowerPoint</Application>
  <PresentationFormat>Ekran Gösterisi (4:3)</PresentationFormat>
  <Paragraphs>145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Ofis Teması</vt:lpstr>
      <vt:lpstr>2016-2017 8. SINIF 1. DÖNEM ORTAK SINAVLARI   ÖLÇME, DEĞERLENDİRME VE SINAV HİZMETLERİ ŞUBESİ  </vt:lpstr>
      <vt:lpstr>2016-2017 ORTAK SINAV TAKVİMİ</vt:lpstr>
      <vt:lpstr>GENEL BİLGİLER</vt:lpstr>
      <vt:lpstr>PowerPoint Sunusu</vt:lpstr>
      <vt:lpstr>PowerPoint Sunusu</vt:lpstr>
      <vt:lpstr>ORTAK SINAVLAR BİRİNCİ GÜN OTURUMU</vt:lpstr>
      <vt:lpstr>ORTAK SINAVLAR İKİNCİ GÜN OTURUMU</vt:lpstr>
      <vt:lpstr>PowerPoint Sunusu</vt:lpstr>
      <vt:lpstr>PowerPoint Sunusu</vt:lpstr>
      <vt:lpstr>PowerPoint Sunusu</vt:lpstr>
      <vt:lpstr>A -  İL /İLÇE MİLLİ EĞİTİM MÜDÜRLÜKLERİNCE  YAPILACAK İŞLEMLER </vt:lpstr>
      <vt:lpstr>PowerPoint Sunusu</vt:lpstr>
      <vt:lpstr>PowerPoint Sunusu</vt:lpstr>
      <vt:lpstr>PowerPoint Sunusu</vt:lpstr>
      <vt:lpstr>PowerPoint Sunusu</vt:lpstr>
      <vt:lpstr>PowerPoint Sunusu</vt:lpstr>
      <vt:lpstr> B – BİNA SINAV KOMİSYONUNCA YAPILACAK İŞLEMLER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C -  SALON GÖREVLİLERİ TARAFINDAN YAPILACAK İŞLER    </vt:lpstr>
      <vt:lpstr>Sınavdan Önce Yapacakları İşlemler </vt:lpstr>
      <vt:lpstr>PowerPoint Sunusu</vt:lpstr>
      <vt:lpstr>PowerPoint Sunusu</vt:lpstr>
      <vt:lpstr>PowerPoint Sunusu</vt:lpstr>
      <vt:lpstr>PowerPoint Sunusu</vt:lpstr>
      <vt:lpstr>Sınav Başlamadan Önce Öğrencilere Yapılması Gereken Önemli Açıklamalar</vt:lpstr>
      <vt:lpstr>PowerPoint Sunusu</vt:lpstr>
      <vt:lpstr>PowerPoint Sunusu</vt:lpstr>
      <vt:lpstr> Sınav Esnasında Yapacakları İşlemler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Sınav Bitiminde Yapacakları İşlemler </vt:lpstr>
      <vt:lpstr>PowerPoint Sunusu</vt:lpstr>
      <vt:lpstr>PowerPoint Sunusu</vt:lpstr>
      <vt:lpstr>PowerPoint Sunusu</vt:lpstr>
      <vt:lpstr>SINAVDA ÖZEL HİZMET ALACAK ÖĞRENCİLERLE İLGİLİ HUSUSLAR </vt:lpstr>
      <vt:lpstr>PowerPoint Sunusu</vt:lpstr>
      <vt:lpstr>PowerPoint Sunusu</vt:lpstr>
      <vt:lpstr>PowerPoint Sunusu</vt:lpstr>
      <vt:lpstr>PowerPoint Sunusu</vt:lpstr>
      <vt:lpstr>PowerPoint Sunusu</vt:lpstr>
      <vt:lpstr>Sınıf Oturma Planı 1</vt:lpstr>
      <vt:lpstr>Sınıf Oturma Planı 2</vt:lpstr>
      <vt:lpstr>Sınıf Oturma Planı 3</vt:lpstr>
      <vt:lpstr>Örnek Kitapçık Dağıtımı ve Kodlaması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Vedat INAN</dc:creator>
  <cp:lastModifiedBy>Vedat INAN</cp:lastModifiedBy>
  <cp:revision>92</cp:revision>
  <dcterms:created xsi:type="dcterms:W3CDTF">2016-11-08T06:04:11Z</dcterms:created>
  <dcterms:modified xsi:type="dcterms:W3CDTF">2016-11-18T08:19:46Z</dcterms:modified>
</cp:coreProperties>
</file>